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9"/>
  </p:notesMasterIdLst>
  <p:sldIdLst>
    <p:sldId id="863" r:id="rId2"/>
    <p:sldId id="862" r:id="rId3"/>
    <p:sldId id="637" r:id="rId4"/>
    <p:sldId id="449" r:id="rId5"/>
    <p:sldId id="450" r:id="rId6"/>
    <p:sldId id="870" r:id="rId7"/>
    <p:sldId id="871"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69" userDrawn="1">
          <p15:clr>
            <a:srgbClr val="A4A3A4"/>
          </p15:clr>
        </p15:guide>
        <p15:guide id="2" pos="283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CCECFF"/>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21" autoAdjust="0"/>
    <p:restoredTop sz="94660"/>
  </p:normalViewPr>
  <p:slideViewPr>
    <p:cSldViewPr>
      <p:cViewPr varScale="1">
        <p:scale>
          <a:sx n="59" d="100"/>
          <a:sy n="59" d="100"/>
        </p:scale>
        <p:origin x="1444" y="60"/>
      </p:cViewPr>
      <p:guideLst>
        <p:guide orient="horz" pos="2069"/>
        <p:guide pos="283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955DCC6-9B87-48EA-A51E-411E6BB239DB}" type="datetimeFigureOut">
              <a:rPr lang="fr-FR" smtClean="0"/>
              <a:t>25/02/2022</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6100D6-613C-410C-995B-7780736CA130}" type="slidenum">
              <a:rPr lang="fr-FR" smtClean="0"/>
              <a:t>‹#›</a:t>
            </a:fld>
            <a:endParaRPr lang="fr-FR"/>
          </a:p>
        </p:txBody>
      </p:sp>
    </p:spTree>
    <p:extLst>
      <p:ext uri="{BB962C8B-B14F-4D97-AF65-F5344CB8AC3E}">
        <p14:creationId xmlns:p14="http://schemas.microsoft.com/office/powerpoint/2010/main" val="362860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15616" y="2130425"/>
            <a:ext cx="7342584" cy="1470025"/>
          </a:xfrm>
        </p:spPr>
        <p:txBody>
          <a:bodyPr/>
          <a:lstStyle/>
          <a:p>
            <a:r>
              <a:rPr lang="fr-FR" dirty="0"/>
              <a:t>Modifiez le style du titre</a:t>
            </a:r>
            <a:endParaRPr lang="en-US" dirty="0"/>
          </a:p>
        </p:txBody>
      </p:sp>
      <p:sp>
        <p:nvSpPr>
          <p:cNvPr id="3" name="Sous-titre 2"/>
          <p:cNvSpPr>
            <a:spLocks noGrp="1"/>
          </p:cNvSpPr>
          <p:nvPr>
            <p:ph type="subTitle" idx="1"/>
          </p:nvPr>
        </p:nvSpPr>
        <p:spPr>
          <a:xfrm>
            <a:off x="2051720" y="3886200"/>
            <a:ext cx="572068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a:p>
        </p:txBody>
      </p:sp>
      <p:sp>
        <p:nvSpPr>
          <p:cNvPr id="6" name="Espace réservé du numéro de diapositive 5"/>
          <p:cNvSpPr>
            <a:spLocks noGrp="1"/>
          </p:cNvSpPr>
          <p:nvPr>
            <p:ph type="sldNum" sz="quarter" idx="12"/>
          </p:nvPr>
        </p:nvSpPr>
        <p:spPr>
          <a:xfrm>
            <a:off x="8172400" y="6347392"/>
            <a:ext cx="514400" cy="365125"/>
          </a:xfrm>
        </p:spPr>
        <p:txBody>
          <a:bodyPr/>
          <a:lstStyle/>
          <a:p>
            <a:fld id="{EAAA5C85-0791-484A-B060-9052AD9ABE81}" type="slidenum">
              <a:rPr lang="en-US" smtClean="0"/>
              <a:t>‹#›</a:t>
            </a:fld>
            <a:endParaRPr lang="en-US" dirty="0"/>
          </a:p>
        </p:txBody>
      </p:sp>
      <p:pic>
        <p:nvPicPr>
          <p:cNvPr id="7" name="Bilde 5" descr="logo.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6642" y="6438291"/>
            <a:ext cx="976089" cy="183326"/>
          </a:xfrm>
          <a:prstGeom prst="rect">
            <a:avLst/>
          </a:prstGeom>
        </p:spPr>
      </p:pic>
    </p:spTree>
    <p:extLst>
      <p:ext uri="{BB962C8B-B14F-4D97-AF65-F5344CB8AC3E}">
        <p14:creationId xmlns:p14="http://schemas.microsoft.com/office/powerpoint/2010/main" val="23204710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en-US"/>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p:cNvSpPr>
            <a:spLocks noGrp="1"/>
          </p:cNvSpPr>
          <p:nvPr>
            <p:ph type="dt" sz="half" idx="10"/>
          </p:nvPr>
        </p:nvSpPr>
        <p:spPr>
          <a:xfrm>
            <a:off x="1475656" y="6336480"/>
            <a:ext cx="1008112" cy="365125"/>
          </a:xfrm>
          <a:prstGeom prst="rect">
            <a:avLst/>
          </a:prstGeom>
        </p:spPr>
        <p:txBody>
          <a:bodyPr/>
          <a:lstStyle/>
          <a:p>
            <a:fld id="{074D877E-7046-4260-9BEE-625F7CEAE964}" type="datetime1">
              <a:rPr lang="en-US" smtClean="0"/>
              <a:t>2/25/2022</a:t>
            </a:fld>
            <a:endParaRPr lang="en-US"/>
          </a:p>
        </p:txBody>
      </p:sp>
      <p:sp>
        <p:nvSpPr>
          <p:cNvPr id="5" name="Espace réservé du pied de page 4"/>
          <p:cNvSpPr>
            <a:spLocks noGrp="1"/>
          </p:cNvSpPr>
          <p:nvPr>
            <p:ph type="ftr" sz="quarter" idx="11"/>
          </p:nvPr>
        </p:nvSpPr>
        <p:spPr>
          <a:xfrm>
            <a:off x="2639998" y="6336480"/>
            <a:ext cx="5316377" cy="365125"/>
          </a:xfrm>
          <a:prstGeom prst="rect">
            <a:avLst/>
          </a:prstGeom>
        </p:spPr>
        <p:txBody>
          <a:bodyPr/>
          <a:lstStyle/>
          <a:p>
            <a:endParaRPr lang="en-US"/>
          </a:p>
        </p:txBody>
      </p:sp>
      <p:sp>
        <p:nvSpPr>
          <p:cNvPr id="6" name="Espace réservé du numéro de diapositive 5"/>
          <p:cNvSpPr>
            <a:spLocks noGrp="1"/>
          </p:cNvSpPr>
          <p:nvPr>
            <p:ph type="sldNum" sz="quarter" idx="12"/>
          </p:nvPr>
        </p:nvSpPr>
        <p:spPr/>
        <p:txBody>
          <a:bodyPr/>
          <a:lstStyle/>
          <a:p>
            <a:fld id="{EAAA5C85-0791-484A-B060-9052AD9ABE81}" type="slidenum">
              <a:rPr lang="en-US" smtClean="0"/>
              <a:t>‹#›</a:t>
            </a:fld>
            <a:endParaRPr lang="en-US"/>
          </a:p>
        </p:txBody>
      </p:sp>
    </p:spTree>
    <p:extLst>
      <p:ext uri="{BB962C8B-B14F-4D97-AF65-F5344CB8AC3E}">
        <p14:creationId xmlns:p14="http://schemas.microsoft.com/office/powerpoint/2010/main" val="25797993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Modifiez le style du titre</a:t>
            </a:r>
            <a:endParaRPr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p:cNvSpPr>
            <a:spLocks noGrp="1"/>
          </p:cNvSpPr>
          <p:nvPr>
            <p:ph type="dt" sz="half" idx="10"/>
          </p:nvPr>
        </p:nvSpPr>
        <p:spPr>
          <a:xfrm>
            <a:off x="1475656" y="6336480"/>
            <a:ext cx="1008112" cy="365125"/>
          </a:xfrm>
          <a:prstGeom prst="rect">
            <a:avLst/>
          </a:prstGeom>
        </p:spPr>
        <p:txBody>
          <a:bodyPr/>
          <a:lstStyle/>
          <a:p>
            <a:fld id="{470CC8FE-2122-43CB-B87C-5D72A2F8A25A}" type="datetime1">
              <a:rPr lang="en-US" smtClean="0"/>
              <a:t>2/25/2022</a:t>
            </a:fld>
            <a:endParaRPr lang="en-US"/>
          </a:p>
        </p:txBody>
      </p:sp>
      <p:sp>
        <p:nvSpPr>
          <p:cNvPr id="5" name="Espace réservé du pied de page 4"/>
          <p:cNvSpPr>
            <a:spLocks noGrp="1"/>
          </p:cNvSpPr>
          <p:nvPr>
            <p:ph type="ftr" sz="quarter" idx="11"/>
          </p:nvPr>
        </p:nvSpPr>
        <p:spPr>
          <a:xfrm>
            <a:off x="2639998" y="6336480"/>
            <a:ext cx="5316377" cy="365125"/>
          </a:xfrm>
          <a:prstGeom prst="rect">
            <a:avLst/>
          </a:prstGeom>
        </p:spPr>
        <p:txBody>
          <a:bodyPr/>
          <a:lstStyle/>
          <a:p>
            <a:endParaRPr lang="en-US"/>
          </a:p>
        </p:txBody>
      </p:sp>
      <p:sp>
        <p:nvSpPr>
          <p:cNvPr id="6" name="Espace réservé du numéro de diapositive 5"/>
          <p:cNvSpPr>
            <a:spLocks noGrp="1"/>
          </p:cNvSpPr>
          <p:nvPr>
            <p:ph type="sldNum" sz="quarter" idx="12"/>
          </p:nvPr>
        </p:nvSpPr>
        <p:spPr/>
        <p:txBody>
          <a:bodyPr/>
          <a:lstStyle/>
          <a:p>
            <a:fld id="{EAAA5C85-0791-484A-B060-9052AD9ABE81}" type="slidenum">
              <a:rPr lang="en-US" smtClean="0"/>
              <a:t>‹#›</a:t>
            </a:fld>
            <a:endParaRPr lang="en-US"/>
          </a:p>
        </p:txBody>
      </p:sp>
    </p:spTree>
    <p:extLst>
      <p:ext uri="{BB962C8B-B14F-4D97-AF65-F5344CB8AC3E}">
        <p14:creationId xmlns:p14="http://schemas.microsoft.com/office/powerpoint/2010/main" val="7437224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are tittel 3">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14" name="Plassholder for lysbildenummer 5"/>
          <p:cNvSpPr txBox="1">
            <a:spLocks/>
          </p:cNvSpPr>
          <p:nvPr userDrawn="1"/>
        </p:nvSpPr>
        <p:spPr>
          <a:xfrm>
            <a:off x="8295862" y="6421247"/>
            <a:ext cx="521020" cy="365125"/>
          </a:xfrm>
          <a:prstGeom prst="rect">
            <a:avLst/>
          </a:prstGeom>
        </p:spPr>
        <p:txBody>
          <a:bodyPr/>
          <a:lstStyle>
            <a:defPPr>
              <a:defRPr lang="nb-NO"/>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91853A39-49B3-554A-AE82-85611CEBD8E3}" type="slidenum">
              <a:rPr lang="nb-NO" sz="1600" b="0" i="0" smtClean="0">
                <a:solidFill>
                  <a:schemeClr val="tx1"/>
                </a:solidFill>
                <a:latin typeface="Arial"/>
                <a:cs typeface="Arial"/>
              </a:rPr>
              <a:pPr algn="ctr"/>
              <a:t>‹#›</a:t>
            </a:fld>
            <a:endParaRPr lang="nb-NO" sz="1600" b="0" i="0" dirty="0">
              <a:solidFill>
                <a:schemeClr val="tx1"/>
              </a:solidFill>
              <a:latin typeface="Arial"/>
              <a:cs typeface="Arial"/>
            </a:endParaRPr>
          </a:p>
        </p:txBody>
      </p:sp>
    </p:spTree>
    <p:extLst>
      <p:ext uri="{BB962C8B-B14F-4D97-AF65-F5344CB8AC3E}">
        <p14:creationId xmlns:p14="http://schemas.microsoft.com/office/powerpoint/2010/main" val="34199123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noProof="0" dirty="0" err="1"/>
              <a:t>Modifiez</a:t>
            </a:r>
            <a:r>
              <a:rPr lang="en-US" noProof="0" dirty="0"/>
              <a:t> le style du </a:t>
            </a:r>
            <a:r>
              <a:rPr lang="en-US" noProof="0" dirty="0" err="1"/>
              <a:t>titre</a:t>
            </a:r>
            <a:endParaRPr lang="en-US" noProof="0" dirty="0"/>
          </a:p>
        </p:txBody>
      </p:sp>
      <p:sp>
        <p:nvSpPr>
          <p:cNvPr id="3" name="Espace réservé du contenu 2"/>
          <p:cNvSpPr>
            <a:spLocks noGrp="1"/>
          </p:cNvSpPr>
          <p:nvPr>
            <p:ph idx="1"/>
          </p:nvPr>
        </p:nvSpPr>
        <p:spPr/>
        <p:txBody>
          <a:bodyPr/>
          <a:lstStyle/>
          <a:p>
            <a:pPr lvl="0"/>
            <a:r>
              <a:rPr lang="en-US" noProof="0" dirty="0" err="1"/>
              <a:t>Modifiez</a:t>
            </a:r>
            <a:r>
              <a:rPr lang="en-US" noProof="0" dirty="0"/>
              <a:t> les styles du </a:t>
            </a:r>
            <a:r>
              <a:rPr lang="en-US" noProof="0" dirty="0" err="1"/>
              <a:t>texte</a:t>
            </a:r>
            <a:r>
              <a:rPr lang="en-US" noProof="0" dirty="0"/>
              <a:t> du masque</a:t>
            </a:r>
          </a:p>
          <a:p>
            <a:pPr lvl="1"/>
            <a:r>
              <a:rPr lang="en-US" noProof="0" dirty="0" err="1"/>
              <a:t>Deuxième</a:t>
            </a:r>
            <a:r>
              <a:rPr lang="en-US" noProof="0" dirty="0"/>
              <a:t> </a:t>
            </a:r>
            <a:r>
              <a:rPr lang="en-US" noProof="0" dirty="0" err="1"/>
              <a:t>niveau</a:t>
            </a:r>
            <a:endParaRPr lang="en-US" noProof="0" dirty="0"/>
          </a:p>
          <a:p>
            <a:pPr lvl="2"/>
            <a:r>
              <a:rPr lang="en-US" noProof="0" dirty="0" err="1"/>
              <a:t>Troisième</a:t>
            </a:r>
            <a:r>
              <a:rPr lang="en-US" noProof="0" dirty="0"/>
              <a:t> </a:t>
            </a:r>
            <a:r>
              <a:rPr lang="en-US" noProof="0" dirty="0" err="1"/>
              <a:t>niveau</a:t>
            </a:r>
            <a:endParaRPr lang="en-US" noProof="0" dirty="0"/>
          </a:p>
          <a:p>
            <a:pPr lvl="3"/>
            <a:r>
              <a:rPr lang="en-US" noProof="0" dirty="0" err="1"/>
              <a:t>Quatrième</a:t>
            </a:r>
            <a:r>
              <a:rPr lang="en-US" noProof="0" dirty="0"/>
              <a:t> </a:t>
            </a:r>
            <a:r>
              <a:rPr lang="en-US" noProof="0" dirty="0" err="1"/>
              <a:t>niveau</a:t>
            </a:r>
            <a:endParaRPr lang="en-US" noProof="0" dirty="0"/>
          </a:p>
          <a:p>
            <a:pPr lvl="4"/>
            <a:r>
              <a:rPr lang="en-US" noProof="0" dirty="0" err="1"/>
              <a:t>Cinquième</a:t>
            </a:r>
            <a:r>
              <a:rPr lang="en-US" noProof="0" dirty="0"/>
              <a:t> </a:t>
            </a:r>
            <a:r>
              <a:rPr lang="en-US" noProof="0" dirty="0" err="1"/>
              <a:t>niveau</a:t>
            </a:r>
            <a:endParaRPr lang="en-US" noProof="0" dirty="0"/>
          </a:p>
        </p:txBody>
      </p:sp>
      <p:sp>
        <p:nvSpPr>
          <p:cNvPr id="6" name="Espace réservé du numéro de diapositive 5"/>
          <p:cNvSpPr>
            <a:spLocks noGrp="1"/>
          </p:cNvSpPr>
          <p:nvPr>
            <p:ph type="sldNum" sz="quarter" idx="12"/>
          </p:nvPr>
        </p:nvSpPr>
        <p:spPr/>
        <p:txBody>
          <a:bodyPr/>
          <a:lstStyle/>
          <a:p>
            <a:fld id="{EAAA5C85-0791-484A-B060-9052AD9ABE81}" type="slidenum">
              <a:rPr lang="en-US" smtClean="0"/>
              <a:t>‹#›</a:t>
            </a:fld>
            <a:endParaRPr lang="en-US"/>
          </a:p>
        </p:txBody>
      </p:sp>
    </p:spTree>
    <p:extLst>
      <p:ext uri="{BB962C8B-B14F-4D97-AF65-F5344CB8AC3E}">
        <p14:creationId xmlns:p14="http://schemas.microsoft.com/office/powerpoint/2010/main" val="3306442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83568" y="1988840"/>
            <a:ext cx="7772400" cy="1362075"/>
          </a:xfrm>
        </p:spPr>
        <p:txBody>
          <a:bodyPr anchor="t">
            <a:normAutofit/>
          </a:bodyPr>
          <a:lstStyle>
            <a:lvl1pPr algn="l">
              <a:defRPr sz="3200" b="0" cap="all"/>
            </a:lvl1pPr>
          </a:lstStyle>
          <a:p>
            <a:r>
              <a:rPr lang="fr-FR" dirty="0"/>
              <a:t>Modifiez le style du titre</a:t>
            </a:r>
            <a:endParaRPr lang="en-US" dirty="0"/>
          </a:p>
        </p:txBody>
      </p:sp>
      <p:sp>
        <p:nvSpPr>
          <p:cNvPr id="3" name="Espace réservé du texte 2"/>
          <p:cNvSpPr>
            <a:spLocks noGrp="1"/>
          </p:cNvSpPr>
          <p:nvPr>
            <p:ph type="body" idx="1"/>
          </p:nvPr>
        </p:nvSpPr>
        <p:spPr>
          <a:xfrm>
            <a:off x="683568" y="3429000"/>
            <a:ext cx="7772400" cy="2592288"/>
          </a:xfrm>
        </p:spPr>
        <p:txBody>
          <a:bodyPr anchor="t" anchorCtr="0">
            <a:normAutofit/>
          </a:bodyPr>
          <a:lstStyle>
            <a:lvl1pPr marL="0" indent="0">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dirty="0"/>
              <a:t>Modifiez les styles du texte du masque</a:t>
            </a:r>
          </a:p>
        </p:txBody>
      </p:sp>
      <p:sp>
        <p:nvSpPr>
          <p:cNvPr id="6" name="Espace réservé du numéro de diapositive 5"/>
          <p:cNvSpPr>
            <a:spLocks noGrp="1"/>
          </p:cNvSpPr>
          <p:nvPr>
            <p:ph type="sldNum" sz="quarter" idx="12"/>
          </p:nvPr>
        </p:nvSpPr>
        <p:spPr/>
        <p:txBody>
          <a:bodyPr/>
          <a:lstStyle/>
          <a:p>
            <a:fld id="{EAAA5C85-0791-484A-B060-9052AD9ABE81}" type="slidenum">
              <a:rPr lang="en-US" smtClean="0"/>
              <a:t>‹#›</a:t>
            </a:fld>
            <a:endParaRPr lang="en-US"/>
          </a:p>
        </p:txBody>
      </p:sp>
    </p:spTree>
    <p:extLst>
      <p:ext uri="{BB962C8B-B14F-4D97-AF65-F5344CB8AC3E}">
        <p14:creationId xmlns:p14="http://schemas.microsoft.com/office/powerpoint/2010/main" val="34126439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en-US"/>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Espace réservé de la date 4"/>
          <p:cNvSpPr>
            <a:spLocks noGrp="1"/>
          </p:cNvSpPr>
          <p:nvPr>
            <p:ph type="dt" sz="half" idx="10"/>
          </p:nvPr>
        </p:nvSpPr>
        <p:spPr>
          <a:xfrm>
            <a:off x="1475656" y="6336480"/>
            <a:ext cx="1008112" cy="365125"/>
          </a:xfrm>
          <a:prstGeom prst="rect">
            <a:avLst/>
          </a:prstGeom>
        </p:spPr>
        <p:txBody>
          <a:bodyPr/>
          <a:lstStyle/>
          <a:p>
            <a:fld id="{17A61A7C-AC3E-40AE-9C39-893274AB5650}" type="datetime1">
              <a:rPr lang="en-US" smtClean="0"/>
              <a:t>2/25/2022</a:t>
            </a:fld>
            <a:endParaRPr lang="en-US"/>
          </a:p>
        </p:txBody>
      </p:sp>
      <p:sp>
        <p:nvSpPr>
          <p:cNvPr id="6" name="Espace réservé du pied de page 5"/>
          <p:cNvSpPr>
            <a:spLocks noGrp="1"/>
          </p:cNvSpPr>
          <p:nvPr>
            <p:ph type="ftr" sz="quarter" idx="11"/>
          </p:nvPr>
        </p:nvSpPr>
        <p:spPr>
          <a:xfrm>
            <a:off x="2639998" y="6336480"/>
            <a:ext cx="5316377" cy="365125"/>
          </a:xfrm>
          <a:prstGeom prst="rect">
            <a:avLst/>
          </a:prstGeom>
        </p:spPr>
        <p:txBody>
          <a:bodyPr/>
          <a:lstStyle/>
          <a:p>
            <a:endParaRPr lang="en-US"/>
          </a:p>
        </p:txBody>
      </p:sp>
      <p:sp>
        <p:nvSpPr>
          <p:cNvPr id="7" name="Espace réservé du numéro de diapositive 6"/>
          <p:cNvSpPr>
            <a:spLocks noGrp="1"/>
          </p:cNvSpPr>
          <p:nvPr>
            <p:ph type="sldNum" sz="quarter" idx="12"/>
          </p:nvPr>
        </p:nvSpPr>
        <p:spPr/>
        <p:txBody>
          <a:bodyPr/>
          <a:lstStyle/>
          <a:p>
            <a:fld id="{EAAA5C85-0791-484A-B060-9052AD9ABE81}" type="slidenum">
              <a:rPr lang="en-US" smtClean="0"/>
              <a:t>‹#›</a:t>
            </a:fld>
            <a:endParaRPr lang="en-US"/>
          </a:p>
        </p:txBody>
      </p:sp>
    </p:spTree>
    <p:extLst>
      <p:ext uri="{BB962C8B-B14F-4D97-AF65-F5344CB8AC3E}">
        <p14:creationId xmlns:p14="http://schemas.microsoft.com/office/powerpoint/2010/main" val="33488589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Modifiez le style du titre</a:t>
            </a:r>
            <a:endParaRPr lang="en-US"/>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7" name="Espace réservé de la date 6"/>
          <p:cNvSpPr>
            <a:spLocks noGrp="1"/>
          </p:cNvSpPr>
          <p:nvPr>
            <p:ph type="dt" sz="half" idx="10"/>
          </p:nvPr>
        </p:nvSpPr>
        <p:spPr>
          <a:xfrm>
            <a:off x="1475656" y="6336480"/>
            <a:ext cx="1008112" cy="365125"/>
          </a:xfrm>
          <a:prstGeom prst="rect">
            <a:avLst/>
          </a:prstGeom>
        </p:spPr>
        <p:txBody>
          <a:bodyPr/>
          <a:lstStyle/>
          <a:p>
            <a:fld id="{6451B292-302F-49EB-B316-0C4143914497}" type="datetime1">
              <a:rPr lang="en-US" smtClean="0"/>
              <a:t>2/25/2022</a:t>
            </a:fld>
            <a:endParaRPr lang="en-US"/>
          </a:p>
        </p:txBody>
      </p:sp>
      <p:sp>
        <p:nvSpPr>
          <p:cNvPr id="8" name="Espace réservé du pied de page 7"/>
          <p:cNvSpPr>
            <a:spLocks noGrp="1"/>
          </p:cNvSpPr>
          <p:nvPr>
            <p:ph type="ftr" sz="quarter" idx="11"/>
          </p:nvPr>
        </p:nvSpPr>
        <p:spPr>
          <a:xfrm>
            <a:off x="2639998" y="6336480"/>
            <a:ext cx="5316377" cy="365125"/>
          </a:xfrm>
          <a:prstGeom prst="rect">
            <a:avLst/>
          </a:prstGeom>
        </p:spPr>
        <p:txBody>
          <a:bodyPr/>
          <a:lstStyle/>
          <a:p>
            <a:endParaRPr lang="en-US"/>
          </a:p>
        </p:txBody>
      </p:sp>
      <p:sp>
        <p:nvSpPr>
          <p:cNvPr id="9" name="Espace réservé du numéro de diapositive 8"/>
          <p:cNvSpPr>
            <a:spLocks noGrp="1"/>
          </p:cNvSpPr>
          <p:nvPr>
            <p:ph type="sldNum" sz="quarter" idx="12"/>
          </p:nvPr>
        </p:nvSpPr>
        <p:spPr/>
        <p:txBody>
          <a:bodyPr/>
          <a:lstStyle/>
          <a:p>
            <a:fld id="{EAAA5C85-0791-484A-B060-9052AD9ABE81}" type="slidenum">
              <a:rPr lang="en-US" smtClean="0"/>
              <a:t>‹#›</a:t>
            </a:fld>
            <a:endParaRPr lang="en-US"/>
          </a:p>
        </p:txBody>
      </p:sp>
    </p:spTree>
    <p:extLst>
      <p:ext uri="{BB962C8B-B14F-4D97-AF65-F5344CB8AC3E}">
        <p14:creationId xmlns:p14="http://schemas.microsoft.com/office/powerpoint/2010/main" val="42776839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Modifiez le style du titre</a:t>
            </a:r>
            <a:endParaRPr lang="en-US" dirty="0"/>
          </a:p>
        </p:txBody>
      </p:sp>
      <p:sp>
        <p:nvSpPr>
          <p:cNvPr id="5" name="Espace réservé du numéro de diapositive 4"/>
          <p:cNvSpPr>
            <a:spLocks noGrp="1"/>
          </p:cNvSpPr>
          <p:nvPr>
            <p:ph type="sldNum" sz="quarter" idx="12"/>
          </p:nvPr>
        </p:nvSpPr>
        <p:spPr/>
        <p:txBody>
          <a:bodyPr/>
          <a:lstStyle/>
          <a:p>
            <a:fld id="{EAAA5C85-0791-484A-B060-9052AD9ABE81}" type="slidenum">
              <a:rPr lang="en-US" smtClean="0"/>
              <a:t>‹#›</a:t>
            </a:fld>
            <a:endParaRPr lang="en-US"/>
          </a:p>
        </p:txBody>
      </p:sp>
    </p:spTree>
    <p:extLst>
      <p:ext uri="{BB962C8B-B14F-4D97-AF65-F5344CB8AC3E}">
        <p14:creationId xmlns:p14="http://schemas.microsoft.com/office/powerpoint/2010/main" val="1579111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EAAA5C85-0791-484A-B060-9052AD9ABE81}" type="slidenum">
              <a:rPr lang="en-US" smtClean="0"/>
              <a:t>‹#›</a:t>
            </a:fld>
            <a:endParaRPr lang="en-US"/>
          </a:p>
        </p:txBody>
      </p:sp>
    </p:spTree>
    <p:extLst>
      <p:ext uri="{BB962C8B-B14F-4D97-AF65-F5344CB8AC3E}">
        <p14:creationId xmlns:p14="http://schemas.microsoft.com/office/powerpoint/2010/main" val="15941603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Modifiez le style du titre</a:t>
            </a:r>
            <a:endParaRPr lang="en-US"/>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e la date 4"/>
          <p:cNvSpPr>
            <a:spLocks noGrp="1"/>
          </p:cNvSpPr>
          <p:nvPr>
            <p:ph type="dt" sz="half" idx="10"/>
          </p:nvPr>
        </p:nvSpPr>
        <p:spPr>
          <a:xfrm>
            <a:off x="1475656" y="6336480"/>
            <a:ext cx="1008112" cy="365125"/>
          </a:xfrm>
          <a:prstGeom prst="rect">
            <a:avLst/>
          </a:prstGeom>
        </p:spPr>
        <p:txBody>
          <a:bodyPr/>
          <a:lstStyle/>
          <a:p>
            <a:fld id="{B3E04B90-545F-4E23-857F-A09EE31D5C3D}" type="datetime1">
              <a:rPr lang="en-US" smtClean="0"/>
              <a:t>2/25/2022</a:t>
            </a:fld>
            <a:endParaRPr lang="en-US"/>
          </a:p>
        </p:txBody>
      </p:sp>
      <p:sp>
        <p:nvSpPr>
          <p:cNvPr id="6" name="Espace réservé du pied de page 5"/>
          <p:cNvSpPr>
            <a:spLocks noGrp="1"/>
          </p:cNvSpPr>
          <p:nvPr>
            <p:ph type="ftr" sz="quarter" idx="11"/>
          </p:nvPr>
        </p:nvSpPr>
        <p:spPr>
          <a:xfrm>
            <a:off x="2639998" y="6336480"/>
            <a:ext cx="5316377" cy="365125"/>
          </a:xfrm>
          <a:prstGeom prst="rect">
            <a:avLst/>
          </a:prstGeom>
        </p:spPr>
        <p:txBody>
          <a:bodyPr/>
          <a:lstStyle/>
          <a:p>
            <a:endParaRPr lang="en-US"/>
          </a:p>
        </p:txBody>
      </p:sp>
      <p:sp>
        <p:nvSpPr>
          <p:cNvPr id="7" name="Espace réservé du numéro de diapositive 6"/>
          <p:cNvSpPr>
            <a:spLocks noGrp="1"/>
          </p:cNvSpPr>
          <p:nvPr>
            <p:ph type="sldNum" sz="quarter" idx="12"/>
          </p:nvPr>
        </p:nvSpPr>
        <p:spPr/>
        <p:txBody>
          <a:bodyPr/>
          <a:lstStyle/>
          <a:p>
            <a:fld id="{EAAA5C85-0791-484A-B060-9052AD9ABE81}" type="slidenum">
              <a:rPr lang="en-US" smtClean="0"/>
              <a:t>‹#›</a:t>
            </a:fld>
            <a:endParaRPr lang="en-US"/>
          </a:p>
        </p:txBody>
      </p:sp>
    </p:spTree>
    <p:extLst>
      <p:ext uri="{BB962C8B-B14F-4D97-AF65-F5344CB8AC3E}">
        <p14:creationId xmlns:p14="http://schemas.microsoft.com/office/powerpoint/2010/main" val="20336030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Modifiez le style du titre</a:t>
            </a:r>
            <a:endParaRPr lang="en-US"/>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e la date 4"/>
          <p:cNvSpPr>
            <a:spLocks noGrp="1"/>
          </p:cNvSpPr>
          <p:nvPr>
            <p:ph type="dt" sz="half" idx="10"/>
          </p:nvPr>
        </p:nvSpPr>
        <p:spPr>
          <a:xfrm>
            <a:off x="1475656" y="6336480"/>
            <a:ext cx="1008112" cy="365125"/>
          </a:xfrm>
          <a:prstGeom prst="rect">
            <a:avLst/>
          </a:prstGeom>
        </p:spPr>
        <p:txBody>
          <a:bodyPr/>
          <a:lstStyle/>
          <a:p>
            <a:fld id="{34227D5E-D539-43E3-AFEA-6A6FC41A154A}" type="datetime1">
              <a:rPr lang="en-US" smtClean="0"/>
              <a:t>2/25/2022</a:t>
            </a:fld>
            <a:endParaRPr lang="en-US"/>
          </a:p>
        </p:txBody>
      </p:sp>
      <p:sp>
        <p:nvSpPr>
          <p:cNvPr id="6" name="Espace réservé du pied de page 5"/>
          <p:cNvSpPr>
            <a:spLocks noGrp="1"/>
          </p:cNvSpPr>
          <p:nvPr>
            <p:ph type="ftr" sz="quarter" idx="11"/>
          </p:nvPr>
        </p:nvSpPr>
        <p:spPr>
          <a:xfrm>
            <a:off x="2639998" y="6336480"/>
            <a:ext cx="5316377" cy="365125"/>
          </a:xfrm>
          <a:prstGeom prst="rect">
            <a:avLst/>
          </a:prstGeom>
        </p:spPr>
        <p:txBody>
          <a:bodyPr/>
          <a:lstStyle/>
          <a:p>
            <a:endParaRPr lang="en-US"/>
          </a:p>
        </p:txBody>
      </p:sp>
      <p:sp>
        <p:nvSpPr>
          <p:cNvPr id="7" name="Espace réservé du numéro de diapositive 6"/>
          <p:cNvSpPr>
            <a:spLocks noGrp="1"/>
          </p:cNvSpPr>
          <p:nvPr>
            <p:ph type="sldNum" sz="quarter" idx="12"/>
          </p:nvPr>
        </p:nvSpPr>
        <p:spPr/>
        <p:txBody>
          <a:bodyPr/>
          <a:lstStyle/>
          <a:p>
            <a:fld id="{EAAA5C85-0791-484A-B060-9052AD9ABE81}" type="slidenum">
              <a:rPr lang="en-US" smtClean="0"/>
              <a:t>‹#›</a:t>
            </a:fld>
            <a:endParaRPr lang="en-US"/>
          </a:p>
        </p:txBody>
      </p:sp>
    </p:spTree>
    <p:extLst>
      <p:ext uri="{BB962C8B-B14F-4D97-AF65-F5344CB8AC3E}">
        <p14:creationId xmlns:p14="http://schemas.microsoft.com/office/powerpoint/2010/main" val="19203070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971600" y="274638"/>
            <a:ext cx="7715200" cy="634082"/>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Espace réservé du texte 2"/>
          <p:cNvSpPr>
            <a:spLocks noGrp="1"/>
          </p:cNvSpPr>
          <p:nvPr>
            <p:ph type="body" idx="1"/>
          </p:nvPr>
        </p:nvSpPr>
        <p:spPr>
          <a:xfrm>
            <a:off x="450000" y="1268760"/>
            <a:ext cx="8236800" cy="4857403"/>
          </a:xfrm>
          <a:prstGeom prst="rect">
            <a:avLst/>
          </a:prstGeom>
        </p:spPr>
        <p:txBody>
          <a:bodyPr vert="horz" lIns="91440" tIns="45720" rIns="91440" bIns="45720" rtlCol="0">
            <a:no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6" name="Espace réservé du numéro de diapositive 5"/>
          <p:cNvSpPr>
            <a:spLocks noGrp="1"/>
          </p:cNvSpPr>
          <p:nvPr>
            <p:ph type="sldNum" sz="quarter" idx="4"/>
          </p:nvPr>
        </p:nvSpPr>
        <p:spPr>
          <a:xfrm>
            <a:off x="8100392" y="6336480"/>
            <a:ext cx="586408"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AA5C85-0791-484A-B060-9052AD9ABE81}" type="slidenum">
              <a:rPr lang="en-US" smtClean="0"/>
              <a:t>‹#›</a:t>
            </a:fld>
            <a:endParaRPr lang="en-US" dirty="0"/>
          </a:p>
        </p:txBody>
      </p:sp>
      <p:pic>
        <p:nvPicPr>
          <p:cNvPr id="15" name="Picture 4" descr="https://encrypted-tbn3.gstatic.com/images?q=tbn:ANd9GcT9-d448UUiwAMt7FThDHaTGRgt1UfYWPpt9zZZoIZx5k4rfZDV2Q"/>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263338" y="260648"/>
            <a:ext cx="900000" cy="668919"/>
          </a:xfrm>
          <a:prstGeom prst="rect">
            <a:avLst/>
          </a:prstGeom>
          <a:noFill/>
          <a:extLst>
            <a:ext uri="{909E8E84-426E-40DD-AFC4-6F175D3DCCD1}">
              <a14:hiddenFill xmlns:a14="http://schemas.microsoft.com/office/drawing/2010/main">
                <a:solidFill>
                  <a:srgbClr val="FFFFFF"/>
                </a:solidFill>
              </a14:hiddenFill>
            </a:ext>
          </a:extLst>
        </p:spPr>
      </p:pic>
      <p:pic>
        <p:nvPicPr>
          <p:cNvPr id="8" name="Bilde 5" descr="logo.jpg"/>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336642" y="6427379"/>
            <a:ext cx="976089" cy="183326"/>
          </a:xfrm>
          <a:prstGeom prst="rect">
            <a:avLst/>
          </a:prstGeom>
        </p:spPr>
      </p:pic>
      <p:sp>
        <p:nvSpPr>
          <p:cNvPr id="9" name="TekstSylinder 4"/>
          <p:cNvSpPr txBox="1"/>
          <p:nvPr userDrawn="1"/>
        </p:nvSpPr>
        <p:spPr>
          <a:xfrm>
            <a:off x="1312731" y="6380542"/>
            <a:ext cx="3809897" cy="276999"/>
          </a:xfrm>
          <a:prstGeom prst="rect">
            <a:avLst/>
          </a:prstGeom>
          <a:noFill/>
        </p:spPr>
        <p:txBody>
          <a:bodyPr wrap="square" rtlCol="0">
            <a:spAutoFit/>
          </a:bodyPr>
          <a:lstStyle/>
          <a:p>
            <a:r>
              <a:rPr lang="en-US" sz="1200" kern="1200" dirty="0">
                <a:solidFill>
                  <a:schemeClr val="tx1"/>
                </a:solidFill>
                <a:latin typeface="Arial"/>
                <a:ea typeface="+mn-ea"/>
                <a:cs typeface="Arial"/>
              </a:rPr>
              <a:t>Norwegian University of Science and Technology</a:t>
            </a:r>
            <a:endParaRPr lang="nb-NO" sz="1200" dirty="0">
              <a:effectLst/>
              <a:latin typeface="Arial"/>
              <a:cs typeface="Arial"/>
            </a:endParaRPr>
          </a:p>
        </p:txBody>
      </p:sp>
    </p:spTree>
    <p:extLst>
      <p:ext uri="{BB962C8B-B14F-4D97-AF65-F5344CB8AC3E}">
        <p14:creationId xmlns:p14="http://schemas.microsoft.com/office/powerpoint/2010/main" val="39549172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defTabSz="914400" rtl="0" eaLnBrk="1" latinLnBrk="0" hangingPunct="1">
        <a:spcBef>
          <a:spcPct val="0"/>
        </a:spcBef>
        <a:buNone/>
        <a:defRPr sz="3200" kern="1200">
          <a:solidFill>
            <a:schemeClr val="accent5">
              <a:lumMod val="50000"/>
            </a:schemeClr>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6BDDDB9-CE86-467F-AD86-8502A4357975}"/>
              </a:ext>
            </a:extLst>
          </p:cNvPr>
          <p:cNvSpPr>
            <a:spLocks noGrp="1"/>
          </p:cNvSpPr>
          <p:nvPr>
            <p:ph type="title"/>
          </p:nvPr>
        </p:nvSpPr>
        <p:spPr/>
        <p:txBody>
          <a:bodyPr/>
          <a:lstStyle/>
          <a:p>
            <a:r>
              <a:rPr lang="en-US" dirty="0"/>
              <a:t>Air Pollution Control Equipment</a:t>
            </a:r>
          </a:p>
        </p:txBody>
      </p:sp>
      <p:sp>
        <p:nvSpPr>
          <p:cNvPr id="4" name="Slide Number Placeholder 3">
            <a:extLst>
              <a:ext uri="{FF2B5EF4-FFF2-40B4-BE49-F238E27FC236}">
                <a16:creationId xmlns:a16="http://schemas.microsoft.com/office/drawing/2014/main" id="{F52D9D33-F10A-4154-B7B1-A09A7AB903CB}"/>
              </a:ext>
            </a:extLst>
          </p:cNvPr>
          <p:cNvSpPr>
            <a:spLocks noGrp="1"/>
          </p:cNvSpPr>
          <p:nvPr>
            <p:ph type="sldNum" sz="quarter" idx="12"/>
          </p:nvPr>
        </p:nvSpPr>
        <p:spPr/>
        <p:txBody>
          <a:bodyPr/>
          <a:lstStyle/>
          <a:p>
            <a:fld id="{EAAA5C85-0791-484A-B060-9052AD9ABE81}" type="slidenum">
              <a:rPr lang="en-US" smtClean="0"/>
              <a:t>1</a:t>
            </a:fld>
            <a:endParaRPr lang="en-US"/>
          </a:p>
        </p:txBody>
      </p:sp>
      <p:pic>
        <p:nvPicPr>
          <p:cNvPr id="2050" name="Picture 2" descr="RÃ©sultat de recherche d'images pour &quot;air pollution control equipment&quot;">
            <a:extLst>
              <a:ext uri="{FF2B5EF4-FFF2-40B4-BE49-F238E27FC236}">
                <a16:creationId xmlns:a16="http://schemas.microsoft.com/office/drawing/2014/main" id="{8A96EC75-5B5E-4DA5-A47B-87D55BAB12B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5976" y="2308142"/>
            <a:ext cx="2468727" cy="246872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RÃ©sultat de recherche d'images pour &quot;air pollution control equipment&quot;">
            <a:extLst>
              <a:ext uri="{FF2B5EF4-FFF2-40B4-BE49-F238E27FC236}">
                <a16:creationId xmlns:a16="http://schemas.microsoft.com/office/drawing/2014/main" id="{A59FC4E4-51EC-4539-AB7D-CF133E0FAF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3648" y="2297915"/>
            <a:ext cx="2448272" cy="257124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317DF00D-8D90-44B8-A8DD-4014B07A4BF8}"/>
              </a:ext>
            </a:extLst>
          </p:cNvPr>
          <p:cNvSpPr txBox="1"/>
          <p:nvPr/>
        </p:nvSpPr>
        <p:spPr>
          <a:xfrm>
            <a:off x="549897" y="1356503"/>
            <a:ext cx="7632848" cy="646331"/>
          </a:xfrm>
          <a:prstGeom prst="rect">
            <a:avLst/>
          </a:prstGeom>
          <a:noFill/>
        </p:spPr>
        <p:txBody>
          <a:bodyPr wrap="square" rtlCol="0">
            <a:spAutoFit/>
          </a:bodyPr>
          <a:lstStyle/>
          <a:p>
            <a:r>
              <a:rPr lang="en-US" dirty="0"/>
              <a:t>A company wants to install a new an air pollution control equipment in one of its facilities.</a:t>
            </a:r>
          </a:p>
        </p:txBody>
      </p:sp>
      <p:sp>
        <p:nvSpPr>
          <p:cNvPr id="7" name="Rectangle 6">
            <a:extLst>
              <a:ext uri="{FF2B5EF4-FFF2-40B4-BE49-F238E27FC236}">
                <a16:creationId xmlns:a16="http://schemas.microsoft.com/office/drawing/2014/main" id="{15DB057C-0E40-4092-91A2-52F040051D1C}"/>
              </a:ext>
            </a:extLst>
          </p:cNvPr>
          <p:cNvSpPr/>
          <p:nvPr/>
        </p:nvSpPr>
        <p:spPr>
          <a:xfrm>
            <a:off x="549897" y="5075090"/>
            <a:ext cx="6696744" cy="369332"/>
          </a:xfrm>
          <a:prstGeom prst="rect">
            <a:avLst/>
          </a:prstGeom>
        </p:spPr>
        <p:txBody>
          <a:bodyPr wrap="square">
            <a:spAutoFit/>
          </a:bodyPr>
          <a:lstStyle/>
          <a:p>
            <a:r>
              <a:rPr lang="en-US" dirty="0"/>
              <a:t>We want to schedule this project.</a:t>
            </a:r>
          </a:p>
        </p:txBody>
      </p:sp>
    </p:spTree>
    <p:extLst>
      <p:ext uri="{BB962C8B-B14F-4D97-AF65-F5344CB8AC3E}">
        <p14:creationId xmlns:p14="http://schemas.microsoft.com/office/powerpoint/2010/main" val="29604787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28474E-FC03-4CB6-99EF-638321270A6F}"/>
              </a:ext>
            </a:extLst>
          </p:cNvPr>
          <p:cNvSpPr>
            <a:spLocks noGrp="1"/>
          </p:cNvSpPr>
          <p:nvPr>
            <p:ph type="title"/>
          </p:nvPr>
        </p:nvSpPr>
        <p:spPr/>
        <p:txBody>
          <a:bodyPr/>
          <a:lstStyle/>
          <a:p>
            <a:r>
              <a:rPr lang="en-US" dirty="0"/>
              <a:t>Air Pollution Control Equipment</a:t>
            </a:r>
          </a:p>
        </p:txBody>
      </p:sp>
      <p:sp>
        <p:nvSpPr>
          <p:cNvPr id="5" name="Content Placeholder 4">
            <a:extLst>
              <a:ext uri="{FF2B5EF4-FFF2-40B4-BE49-F238E27FC236}">
                <a16:creationId xmlns:a16="http://schemas.microsoft.com/office/drawing/2014/main" id="{677572DE-919A-468F-8A9F-6349E52244B9}"/>
              </a:ext>
            </a:extLst>
          </p:cNvPr>
          <p:cNvSpPr>
            <a:spLocks noGrp="1"/>
          </p:cNvSpPr>
          <p:nvPr>
            <p:ph idx="1"/>
          </p:nvPr>
        </p:nvSpPr>
        <p:spPr/>
        <p:txBody>
          <a:bodyPr/>
          <a:lstStyle/>
          <a:p>
            <a:pPr marL="0" indent="0">
              <a:buNone/>
            </a:pPr>
            <a:r>
              <a:rPr lang="en-US" dirty="0"/>
              <a:t>The project is made of the following tasks.</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r>
              <a:rPr lang="en-US" dirty="0"/>
              <a:t>A task T1 precedes a task T2 if T1 must be completed before T2 starts.</a:t>
            </a:r>
          </a:p>
          <a:p>
            <a:pPr marL="0" indent="0">
              <a:buNone/>
            </a:pPr>
            <a:endParaRPr lang="en-US" dirty="0"/>
          </a:p>
        </p:txBody>
      </p:sp>
      <p:sp>
        <p:nvSpPr>
          <p:cNvPr id="3" name="Slide Number Placeholder 2">
            <a:extLst>
              <a:ext uri="{FF2B5EF4-FFF2-40B4-BE49-F238E27FC236}">
                <a16:creationId xmlns:a16="http://schemas.microsoft.com/office/drawing/2014/main" id="{560FDFF5-FAE7-49F9-9F84-CB5AD8F66FCD}"/>
              </a:ext>
            </a:extLst>
          </p:cNvPr>
          <p:cNvSpPr>
            <a:spLocks noGrp="1"/>
          </p:cNvSpPr>
          <p:nvPr>
            <p:ph type="sldNum" sz="quarter" idx="12"/>
          </p:nvPr>
        </p:nvSpPr>
        <p:spPr/>
        <p:txBody>
          <a:bodyPr/>
          <a:lstStyle/>
          <a:p>
            <a:fld id="{EAAA5C85-0791-484A-B060-9052AD9ABE81}" type="slidenum">
              <a:rPr lang="en-US" smtClean="0"/>
              <a:t>2</a:t>
            </a:fld>
            <a:endParaRPr lang="en-US"/>
          </a:p>
        </p:txBody>
      </p:sp>
      <p:graphicFrame>
        <p:nvGraphicFramePr>
          <p:cNvPr id="6" name="Table 5">
            <a:extLst>
              <a:ext uri="{FF2B5EF4-FFF2-40B4-BE49-F238E27FC236}">
                <a16:creationId xmlns:a16="http://schemas.microsoft.com/office/drawing/2014/main" id="{0D2D4F23-88A8-49D1-8431-E9166B4E1CF3}"/>
              </a:ext>
            </a:extLst>
          </p:cNvPr>
          <p:cNvGraphicFramePr>
            <a:graphicFrameLocks noGrp="1"/>
          </p:cNvGraphicFramePr>
          <p:nvPr>
            <p:extLst>
              <p:ext uri="{D42A27DB-BD31-4B8C-83A1-F6EECF244321}">
                <p14:modId xmlns:p14="http://schemas.microsoft.com/office/powerpoint/2010/main" val="3261355858"/>
              </p:ext>
            </p:extLst>
          </p:nvPr>
        </p:nvGraphicFramePr>
        <p:xfrm>
          <a:off x="744392" y="1760220"/>
          <a:ext cx="7356000" cy="3337560"/>
        </p:xfrm>
        <a:graphic>
          <a:graphicData uri="http://schemas.openxmlformats.org/drawingml/2006/table">
            <a:tbl>
              <a:tblPr firstRow="1" bandRow="1">
                <a:tableStyleId>{5C22544A-7EE6-4342-B048-85BDC9FD1C3A}</a:tableStyleId>
              </a:tblPr>
              <a:tblGrid>
                <a:gridCol w="900000">
                  <a:extLst>
                    <a:ext uri="{9D8B030D-6E8A-4147-A177-3AD203B41FA5}">
                      <a16:colId xmlns:a16="http://schemas.microsoft.com/office/drawing/2014/main" val="3909347660"/>
                    </a:ext>
                  </a:extLst>
                </a:gridCol>
                <a:gridCol w="3852000">
                  <a:extLst>
                    <a:ext uri="{9D8B030D-6E8A-4147-A177-3AD203B41FA5}">
                      <a16:colId xmlns:a16="http://schemas.microsoft.com/office/drawing/2014/main" val="794443466"/>
                    </a:ext>
                  </a:extLst>
                </a:gridCol>
                <a:gridCol w="1080000">
                  <a:extLst>
                    <a:ext uri="{9D8B030D-6E8A-4147-A177-3AD203B41FA5}">
                      <a16:colId xmlns:a16="http://schemas.microsoft.com/office/drawing/2014/main" val="2947353105"/>
                    </a:ext>
                  </a:extLst>
                </a:gridCol>
                <a:gridCol w="1524000">
                  <a:extLst>
                    <a:ext uri="{9D8B030D-6E8A-4147-A177-3AD203B41FA5}">
                      <a16:colId xmlns:a16="http://schemas.microsoft.com/office/drawing/2014/main" val="1167933567"/>
                    </a:ext>
                  </a:extLst>
                </a:gridCol>
              </a:tblGrid>
              <a:tr h="370840">
                <a:tc>
                  <a:txBody>
                    <a:bodyPr/>
                    <a:lstStyle/>
                    <a:p>
                      <a:pPr algn="ctr" fontAlgn="b"/>
                      <a:r>
                        <a:rPr lang="en-US" sz="1800" b="0" i="0" u="none" strike="noStrike" dirty="0">
                          <a:solidFill>
                            <a:srgbClr val="000000"/>
                          </a:solidFill>
                          <a:effectLst/>
                          <a:latin typeface="Calibri" panose="020F0502020204030204" pitchFamily="34" charset="0"/>
                        </a:rPr>
                        <a:t>Task</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800" b="0" i="0" u="none" strike="noStrike" dirty="0">
                          <a:solidFill>
                            <a:srgbClr val="000000"/>
                          </a:solidFill>
                          <a:effectLst/>
                          <a:latin typeface="Calibri" panose="020F0502020204030204" pitchFamily="34" charset="0"/>
                        </a:rPr>
                        <a:t>Description</a:t>
                      </a:r>
                    </a:p>
                  </a:txBody>
                  <a:tcPr marL="7200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800" b="0" i="0" u="none" strike="noStrike" dirty="0">
                          <a:solidFill>
                            <a:srgbClr val="000000"/>
                          </a:solidFill>
                          <a:effectLst/>
                          <a:latin typeface="Calibri" panose="020F0502020204030204" pitchFamily="34" charset="0"/>
                        </a:rPr>
                        <a:t>Duration</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800" b="0" i="0" u="none" strike="noStrike" dirty="0">
                          <a:solidFill>
                            <a:srgbClr val="000000"/>
                          </a:solidFill>
                          <a:effectLst/>
                          <a:latin typeface="Calibri" panose="020F0502020204030204" pitchFamily="34" charset="0"/>
                        </a:rPr>
                        <a:t>Precedence</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69207636"/>
                  </a:ext>
                </a:extLst>
              </a:tr>
              <a:tr h="370840">
                <a:tc>
                  <a:txBody>
                    <a:bodyPr/>
                    <a:lstStyle/>
                    <a:p>
                      <a:pPr algn="ctr" fontAlgn="b"/>
                      <a:r>
                        <a:rPr lang="en-US" sz="1800" b="0" i="0" u="none" strike="noStrike" dirty="0">
                          <a:solidFill>
                            <a:srgbClr val="000000"/>
                          </a:solidFill>
                          <a:effectLst/>
                          <a:latin typeface="Calibri" panose="020F0502020204030204" pitchFamily="34" charset="0"/>
                        </a:rPr>
                        <a:t>A</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800" b="0" i="0" u="none" strike="noStrike" dirty="0">
                          <a:solidFill>
                            <a:srgbClr val="000000"/>
                          </a:solidFill>
                          <a:effectLst/>
                          <a:latin typeface="Calibri" panose="020F0502020204030204" pitchFamily="34" charset="0"/>
                        </a:rPr>
                        <a:t>Build internal components</a:t>
                      </a:r>
                    </a:p>
                  </a:txBody>
                  <a:tcPr marL="7200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800" b="0" i="0" u="none" strike="noStrike" dirty="0">
                          <a:solidFill>
                            <a:srgbClr val="000000"/>
                          </a:solidFill>
                          <a:effectLst/>
                          <a:latin typeface="Calibri" panose="020F0502020204030204" pitchFamily="34" charset="0"/>
                        </a:rPr>
                        <a:t>2</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800" b="0" i="0" u="none" strike="noStrike" dirty="0">
                          <a:solidFill>
                            <a:srgbClr val="000000"/>
                          </a:solidFill>
                          <a:effectLst/>
                          <a:latin typeface="Calibri" panose="020F0502020204030204" pitchFamily="34" charset="0"/>
                        </a:rPr>
                        <a:t>none</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68724213"/>
                  </a:ext>
                </a:extLst>
              </a:tr>
              <a:tr h="370840">
                <a:tc>
                  <a:txBody>
                    <a:bodyPr/>
                    <a:lstStyle/>
                    <a:p>
                      <a:pPr algn="ctr" fontAlgn="b"/>
                      <a:r>
                        <a:rPr lang="en-US" sz="1800" b="0" i="0" u="none" strike="noStrike" dirty="0">
                          <a:solidFill>
                            <a:srgbClr val="000000"/>
                          </a:solidFill>
                          <a:effectLst/>
                          <a:latin typeface="Calibri" panose="020F0502020204030204" pitchFamily="34" charset="0"/>
                        </a:rPr>
                        <a:t>B</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800" b="0" i="0" u="none" strike="noStrike" dirty="0">
                          <a:solidFill>
                            <a:srgbClr val="000000"/>
                          </a:solidFill>
                          <a:effectLst/>
                          <a:latin typeface="Calibri" panose="020F0502020204030204" pitchFamily="34" charset="0"/>
                        </a:rPr>
                        <a:t>Modify roof &amp; floor</a:t>
                      </a:r>
                    </a:p>
                  </a:txBody>
                  <a:tcPr marL="7200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800" b="0" i="0" u="none" strike="noStrike" dirty="0">
                          <a:solidFill>
                            <a:srgbClr val="000000"/>
                          </a:solidFill>
                          <a:effectLst/>
                          <a:latin typeface="Calibri" panose="020F0502020204030204" pitchFamily="34" charset="0"/>
                        </a:rPr>
                        <a:t>3</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800" b="0" i="0" u="none" strike="noStrike">
                          <a:solidFill>
                            <a:srgbClr val="000000"/>
                          </a:solidFill>
                          <a:effectLst/>
                          <a:latin typeface="Calibri" panose="020F0502020204030204" pitchFamily="34" charset="0"/>
                        </a:rPr>
                        <a:t>none</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05643680"/>
                  </a:ext>
                </a:extLst>
              </a:tr>
              <a:tr h="370840">
                <a:tc>
                  <a:txBody>
                    <a:bodyPr/>
                    <a:lstStyle/>
                    <a:p>
                      <a:pPr algn="ctr" fontAlgn="b"/>
                      <a:r>
                        <a:rPr lang="en-US" sz="1800" b="0" i="0" u="none" strike="noStrike" dirty="0">
                          <a:solidFill>
                            <a:srgbClr val="000000"/>
                          </a:solidFill>
                          <a:effectLst/>
                          <a:latin typeface="Calibri" panose="020F0502020204030204" pitchFamily="34" charset="0"/>
                        </a:rPr>
                        <a:t>C</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800" b="0" i="0" u="none" strike="noStrike" dirty="0">
                          <a:solidFill>
                            <a:srgbClr val="000000"/>
                          </a:solidFill>
                          <a:effectLst/>
                          <a:latin typeface="Calibri" panose="020F0502020204030204" pitchFamily="34" charset="0"/>
                        </a:rPr>
                        <a:t>Construct collection stack</a:t>
                      </a:r>
                    </a:p>
                  </a:txBody>
                  <a:tcPr marL="7200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800" b="0" i="0" u="none" strike="noStrike" dirty="0">
                          <a:solidFill>
                            <a:srgbClr val="000000"/>
                          </a:solidFill>
                          <a:effectLst/>
                          <a:latin typeface="Calibri" panose="020F0502020204030204" pitchFamily="34" charset="0"/>
                        </a:rPr>
                        <a:t>2</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800" b="0" i="0" u="none" strike="noStrike">
                          <a:solidFill>
                            <a:srgbClr val="000000"/>
                          </a:solidFill>
                          <a:effectLst/>
                          <a:latin typeface="Calibri" panose="020F0502020204030204" pitchFamily="34" charset="0"/>
                        </a:rPr>
                        <a:t>A</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56716453"/>
                  </a:ext>
                </a:extLst>
              </a:tr>
              <a:tr h="370840">
                <a:tc>
                  <a:txBody>
                    <a:bodyPr/>
                    <a:lstStyle/>
                    <a:p>
                      <a:pPr algn="ctr" fontAlgn="b"/>
                      <a:r>
                        <a:rPr lang="en-US" sz="1800" b="0" i="0" u="none" strike="noStrike" dirty="0">
                          <a:solidFill>
                            <a:srgbClr val="000000"/>
                          </a:solidFill>
                          <a:effectLst/>
                          <a:latin typeface="Calibri" panose="020F0502020204030204" pitchFamily="34" charset="0"/>
                        </a:rPr>
                        <a:t>D</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800" b="0" i="0" u="none" strike="noStrike" dirty="0">
                          <a:solidFill>
                            <a:srgbClr val="000000"/>
                          </a:solidFill>
                          <a:effectLst/>
                          <a:latin typeface="Calibri" panose="020F0502020204030204" pitchFamily="34" charset="0"/>
                        </a:rPr>
                        <a:t>Pour concrete &amp; install frame</a:t>
                      </a:r>
                    </a:p>
                  </a:txBody>
                  <a:tcPr marL="7200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800" b="0" i="0" u="none" strike="noStrike" dirty="0">
                          <a:solidFill>
                            <a:srgbClr val="000000"/>
                          </a:solidFill>
                          <a:effectLst/>
                          <a:latin typeface="Calibri" panose="020F0502020204030204" pitchFamily="34" charset="0"/>
                        </a:rPr>
                        <a:t>4</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800" b="0" i="0" u="none" strike="noStrike">
                          <a:solidFill>
                            <a:srgbClr val="000000"/>
                          </a:solidFill>
                          <a:effectLst/>
                          <a:latin typeface="Calibri" panose="020F0502020204030204" pitchFamily="34" charset="0"/>
                        </a:rPr>
                        <a:t>B</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55115035"/>
                  </a:ext>
                </a:extLst>
              </a:tr>
              <a:tr h="370840">
                <a:tc>
                  <a:txBody>
                    <a:bodyPr/>
                    <a:lstStyle/>
                    <a:p>
                      <a:pPr algn="ctr" fontAlgn="b"/>
                      <a:r>
                        <a:rPr lang="en-US" sz="1800" b="0" i="0" u="none" strike="noStrike" dirty="0">
                          <a:solidFill>
                            <a:srgbClr val="000000"/>
                          </a:solidFill>
                          <a:effectLst/>
                          <a:latin typeface="Calibri" panose="020F0502020204030204" pitchFamily="34" charset="0"/>
                        </a:rPr>
                        <a:t>E</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800" b="0" i="0" u="none" strike="noStrike" dirty="0">
                          <a:solidFill>
                            <a:srgbClr val="000000"/>
                          </a:solidFill>
                          <a:effectLst/>
                          <a:latin typeface="Calibri" panose="020F0502020204030204" pitchFamily="34" charset="0"/>
                        </a:rPr>
                        <a:t>Build high temperature </a:t>
                      </a:r>
                      <a:r>
                        <a:rPr lang="en-US" sz="1800" b="0" i="0" u="none" strike="noStrike" dirty="0" err="1">
                          <a:solidFill>
                            <a:srgbClr val="000000"/>
                          </a:solidFill>
                          <a:effectLst/>
                          <a:latin typeface="Calibri" panose="020F0502020204030204" pitchFamily="34" charset="0"/>
                        </a:rPr>
                        <a:t>bumer</a:t>
                      </a:r>
                      <a:endParaRPr lang="en-US" sz="1800" b="0" i="0" u="none" strike="noStrike" dirty="0">
                        <a:solidFill>
                          <a:srgbClr val="000000"/>
                        </a:solidFill>
                        <a:effectLst/>
                        <a:latin typeface="Calibri" panose="020F0502020204030204" pitchFamily="34" charset="0"/>
                      </a:endParaRPr>
                    </a:p>
                  </a:txBody>
                  <a:tcPr marL="7200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800" b="0" i="0" u="none" strike="noStrike" dirty="0">
                          <a:solidFill>
                            <a:srgbClr val="000000"/>
                          </a:solidFill>
                          <a:effectLst/>
                          <a:latin typeface="Calibri" panose="020F0502020204030204" pitchFamily="34" charset="0"/>
                        </a:rPr>
                        <a:t>4</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800" b="0" i="0" u="none" strike="noStrike">
                          <a:solidFill>
                            <a:srgbClr val="000000"/>
                          </a:solidFill>
                          <a:effectLst/>
                          <a:latin typeface="Calibri" panose="020F0502020204030204" pitchFamily="34" charset="0"/>
                        </a:rPr>
                        <a:t>C</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44256686"/>
                  </a:ext>
                </a:extLst>
              </a:tr>
              <a:tr h="370840">
                <a:tc>
                  <a:txBody>
                    <a:bodyPr/>
                    <a:lstStyle/>
                    <a:p>
                      <a:pPr algn="ctr" fontAlgn="b"/>
                      <a:r>
                        <a:rPr lang="en-US" sz="1800" b="0" i="0" u="none" strike="noStrike" dirty="0">
                          <a:solidFill>
                            <a:srgbClr val="000000"/>
                          </a:solidFill>
                          <a:effectLst/>
                          <a:latin typeface="Calibri" panose="020F0502020204030204" pitchFamily="34" charset="0"/>
                        </a:rPr>
                        <a:t>F</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800" b="0" i="0" u="none" strike="noStrike" dirty="0">
                          <a:solidFill>
                            <a:srgbClr val="000000"/>
                          </a:solidFill>
                          <a:effectLst/>
                          <a:latin typeface="Calibri" panose="020F0502020204030204" pitchFamily="34" charset="0"/>
                        </a:rPr>
                        <a:t>Install control system</a:t>
                      </a:r>
                    </a:p>
                  </a:txBody>
                  <a:tcPr marL="7200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800" b="0" i="0" u="none" strike="noStrike" dirty="0">
                          <a:solidFill>
                            <a:srgbClr val="000000"/>
                          </a:solidFill>
                          <a:effectLst/>
                          <a:latin typeface="Calibri" panose="020F0502020204030204" pitchFamily="34" charset="0"/>
                        </a:rPr>
                        <a:t>3</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800" b="0" i="0" u="none" strike="noStrike">
                          <a:solidFill>
                            <a:srgbClr val="000000"/>
                          </a:solidFill>
                          <a:effectLst/>
                          <a:latin typeface="Calibri" panose="020F0502020204030204" pitchFamily="34" charset="0"/>
                        </a:rPr>
                        <a:t>C</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54435046"/>
                  </a:ext>
                </a:extLst>
              </a:tr>
              <a:tr h="370840">
                <a:tc>
                  <a:txBody>
                    <a:bodyPr/>
                    <a:lstStyle/>
                    <a:p>
                      <a:pPr algn="ctr" fontAlgn="b"/>
                      <a:r>
                        <a:rPr lang="en-US" sz="1800" b="0" i="0" u="none" strike="noStrike" dirty="0">
                          <a:solidFill>
                            <a:srgbClr val="000000"/>
                          </a:solidFill>
                          <a:effectLst/>
                          <a:latin typeface="Calibri" panose="020F0502020204030204" pitchFamily="34" charset="0"/>
                        </a:rPr>
                        <a:t>G</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800" b="0" i="0" u="none" strike="noStrike" dirty="0">
                          <a:solidFill>
                            <a:srgbClr val="000000"/>
                          </a:solidFill>
                          <a:effectLst/>
                          <a:latin typeface="Calibri" panose="020F0502020204030204" pitchFamily="34" charset="0"/>
                        </a:rPr>
                        <a:t>Install air pollution device</a:t>
                      </a:r>
                    </a:p>
                  </a:txBody>
                  <a:tcPr marL="7200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800" b="0" i="0" u="none" strike="noStrike" dirty="0">
                          <a:solidFill>
                            <a:srgbClr val="000000"/>
                          </a:solidFill>
                          <a:effectLst/>
                          <a:latin typeface="Calibri" panose="020F0502020204030204" pitchFamily="34" charset="0"/>
                        </a:rPr>
                        <a:t>5</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800" b="0" i="0" u="none" strike="noStrike">
                          <a:solidFill>
                            <a:srgbClr val="000000"/>
                          </a:solidFill>
                          <a:effectLst/>
                          <a:latin typeface="Calibri" panose="020F0502020204030204" pitchFamily="34" charset="0"/>
                        </a:rPr>
                        <a:t>D, E</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18301498"/>
                  </a:ext>
                </a:extLst>
              </a:tr>
              <a:tr h="370840">
                <a:tc>
                  <a:txBody>
                    <a:bodyPr/>
                    <a:lstStyle/>
                    <a:p>
                      <a:pPr algn="ctr" fontAlgn="b"/>
                      <a:r>
                        <a:rPr lang="en-US" sz="1800" b="0" i="0" u="none" strike="noStrike" dirty="0">
                          <a:solidFill>
                            <a:srgbClr val="000000"/>
                          </a:solidFill>
                          <a:effectLst/>
                          <a:latin typeface="Calibri" panose="020F0502020204030204" pitchFamily="34" charset="0"/>
                        </a:rPr>
                        <a:t>H</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800" b="0" i="0" u="none" strike="noStrike" dirty="0">
                          <a:solidFill>
                            <a:srgbClr val="000000"/>
                          </a:solidFill>
                          <a:effectLst/>
                          <a:latin typeface="Calibri" panose="020F0502020204030204" pitchFamily="34" charset="0"/>
                        </a:rPr>
                        <a:t>Inspection &amp; testing</a:t>
                      </a:r>
                    </a:p>
                  </a:txBody>
                  <a:tcPr marL="7200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800" b="0" i="0" u="none" strike="noStrike" dirty="0">
                          <a:solidFill>
                            <a:srgbClr val="000000"/>
                          </a:solidFill>
                          <a:effectLst/>
                          <a:latin typeface="Calibri" panose="020F0502020204030204" pitchFamily="34" charset="0"/>
                        </a:rPr>
                        <a:t>2</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800" b="0" i="0" u="none" strike="noStrike" dirty="0">
                          <a:solidFill>
                            <a:srgbClr val="000000"/>
                          </a:solidFill>
                          <a:effectLst/>
                          <a:latin typeface="Calibri" panose="020F0502020204030204" pitchFamily="34" charset="0"/>
                        </a:rPr>
                        <a:t>F, G</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48165281"/>
                  </a:ext>
                </a:extLst>
              </a:tr>
            </a:tbl>
          </a:graphicData>
        </a:graphic>
      </p:graphicFrame>
    </p:spTree>
    <p:extLst>
      <p:ext uri="{BB962C8B-B14F-4D97-AF65-F5344CB8AC3E}">
        <p14:creationId xmlns:p14="http://schemas.microsoft.com/office/powerpoint/2010/main" val="42708371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7729B5-A4DE-4684-B594-20658773AA90}"/>
              </a:ext>
            </a:extLst>
          </p:cNvPr>
          <p:cNvSpPr>
            <a:spLocks noGrp="1"/>
          </p:cNvSpPr>
          <p:nvPr>
            <p:ph type="title"/>
          </p:nvPr>
        </p:nvSpPr>
        <p:spPr/>
        <p:txBody>
          <a:bodyPr/>
          <a:lstStyle/>
          <a:p>
            <a:r>
              <a:rPr lang="en-US" dirty="0"/>
              <a:t>PERT Method</a:t>
            </a:r>
          </a:p>
        </p:txBody>
      </p:sp>
      <p:sp>
        <p:nvSpPr>
          <p:cNvPr id="3" name="Slide Number Placeholder 2">
            <a:extLst>
              <a:ext uri="{FF2B5EF4-FFF2-40B4-BE49-F238E27FC236}">
                <a16:creationId xmlns:a16="http://schemas.microsoft.com/office/drawing/2014/main" id="{B00909E6-1951-44C4-89BB-1A1CE8571D22}"/>
              </a:ext>
            </a:extLst>
          </p:cNvPr>
          <p:cNvSpPr>
            <a:spLocks noGrp="1"/>
          </p:cNvSpPr>
          <p:nvPr>
            <p:ph type="sldNum" sz="quarter" idx="12"/>
          </p:nvPr>
        </p:nvSpPr>
        <p:spPr/>
        <p:txBody>
          <a:bodyPr/>
          <a:lstStyle/>
          <a:p>
            <a:fld id="{91853A39-49B3-554A-AE82-85611CEBD8E3}" type="slidenum">
              <a:rPr lang="nb-NO" smtClean="0"/>
              <a:pPr/>
              <a:t>3</a:t>
            </a:fld>
            <a:endParaRPr lang="nb-NO" dirty="0"/>
          </a:p>
        </p:txBody>
      </p:sp>
      <p:sp>
        <p:nvSpPr>
          <p:cNvPr id="6" name="TextBox 5">
            <a:extLst>
              <a:ext uri="{FF2B5EF4-FFF2-40B4-BE49-F238E27FC236}">
                <a16:creationId xmlns:a16="http://schemas.microsoft.com/office/drawing/2014/main" id="{DE84E027-442D-4DA3-A3CB-F73650B4EB98}"/>
              </a:ext>
            </a:extLst>
          </p:cNvPr>
          <p:cNvSpPr txBox="1"/>
          <p:nvPr/>
        </p:nvSpPr>
        <p:spPr>
          <a:xfrm>
            <a:off x="458884" y="1011382"/>
            <a:ext cx="8080744" cy="4524315"/>
          </a:xfrm>
          <a:prstGeom prst="rect">
            <a:avLst/>
          </a:prstGeom>
          <a:noFill/>
          <a:ln>
            <a:noFill/>
          </a:ln>
        </p:spPr>
        <p:txBody>
          <a:bodyPr wrap="square" rtlCol="0">
            <a:spAutoFit/>
          </a:bodyPr>
          <a:lstStyle/>
          <a:p>
            <a:r>
              <a:rPr lang="en-US" dirty="0"/>
              <a:t>The program (or project) evaluation and review technique (</a:t>
            </a:r>
            <a:r>
              <a:rPr lang="en-US" b="1" dirty="0">
                <a:solidFill>
                  <a:srgbClr val="0070C0"/>
                </a:solidFill>
              </a:rPr>
              <a:t>PERT</a:t>
            </a:r>
            <a:r>
              <a:rPr lang="en-US" dirty="0"/>
              <a:t>) is a statistical tool used in project management, which was designed to analyze and represent the tasks involved in completing a given project.</a:t>
            </a:r>
          </a:p>
          <a:p>
            <a:r>
              <a:rPr lang="en-US" dirty="0"/>
              <a:t>First developed by the United States Navy in the 1950s, it is commonly used in conjunction with the critical path method (</a:t>
            </a:r>
            <a:r>
              <a:rPr lang="en-US" b="1" dirty="0">
                <a:solidFill>
                  <a:srgbClr val="0070C0"/>
                </a:solidFill>
              </a:rPr>
              <a:t>CPM</a:t>
            </a:r>
            <a:r>
              <a:rPr lang="en-US" dirty="0"/>
              <a:t>).</a:t>
            </a:r>
          </a:p>
          <a:p>
            <a:endParaRPr lang="en-US" dirty="0"/>
          </a:p>
          <a:p>
            <a:r>
              <a:rPr lang="en-US" dirty="0"/>
              <a:t>In a PERT diagram (graph):</a:t>
            </a:r>
          </a:p>
          <a:p>
            <a:pPr marL="285750" indent="-285750">
              <a:buFont typeface="Arial" panose="020B0604020202020204" pitchFamily="34" charset="0"/>
              <a:buChar char="•"/>
            </a:pPr>
            <a:r>
              <a:rPr lang="en-US" dirty="0"/>
              <a:t>Nodes represent events, i.e. either beginning or completion of activities of the project under study. There is thus two nodes per activity/task in the project.</a:t>
            </a:r>
          </a:p>
          <a:p>
            <a:pPr marL="285750" indent="-285750">
              <a:buFont typeface="Arial" panose="020B0604020202020204" pitchFamily="34" charset="0"/>
              <a:buChar char="•"/>
            </a:pPr>
            <a:r>
              <a:rPr lang="en-US" dirty="0"/>
              <a:t>Edges represent:</a:t>
            </a:r>
          </a:p>
          <a:p>
            <a:pPr marL="742950" lvl="1" indent="-285750">
              <a:buFont typeface="Calibri" panose="020F0502020204030204" pitchFamily="34" charset="0"/>
              <a:buChar char="—"/>
            </a:pPr>
            <a:r>
              <a:rPr lang="en-US" dirty="0"/>
              <a:t>Either activities, when the join a node representing the beginning of an activity to the node representing the completion of this activity. In this case, the length of the edge is the estimated duration of the activity.</a:t>
            </a:r>
          </a:p>
          <a:p>
            <a:pPr marL="742950" lvl="1" indent="-285750">
              <a:buFont typeface="Calibri" panose="020F0502020204030204" pitchFamily="34" charset="0"/>
              <a:buChar char="—"/>
            </a:pPr>
            <a:r>
              <a:rPr lang="en-US" dirty="0"/>
              <a:t>Or precedence constraints, when the join a node representing the completion of an activity to the node representing the beginning of another activity. The length of these edges is normally 0.</a:t>
            </a:r>
          </a:p>
        </p:txBody>
      </p:sp>
    </p:spTree>
    <p:extLst>
      <p:ext uri="{BB962C8B-B14F-4D97-AF65-F5344CB8AC3E}">
        <p14:creationId xmlns:p14="http://schemas.microsoft.com/office/powerpoint/2010/main" val="33744538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PERT Diagram</a:t>
            </a:r>
          </a:p>
        </p:txBody>
      </p:sp>
      <p:graphicFrame>
        <p:nvGraphicFramePr>
          <p:cNvPr id="4" name="Tableau 3"/>
          <p:cNvGraphicFramePr>
            <a:graphicFrameLocks noGrp="1"/>
          </p:cNvGraphicFramePr>
          <p:nvPr/>
        </p:nvGraphicFramePr>
        <p:xfrm>
          <a:off x="429826" y="2628108"/>
          <a:ext cx="720000" cy="1005840"/>
        </p:xfrm>
        <a:graphic>
          <a:graphicData uri="http://schemas.openxmlformats.org/drawingml/2006/table">
            <a:tbl>
              <a:tblPr firstRow="1" bandRow="1">
                <a:tableStyleId>{5C22544A-7EE6-4342-B048-85BDC9FD1C3A}</a:tableStyleId>
              </a:tblPr>
              <a:tblGrid>
                <a:gridCol w="360000">
                  <a:extLst>
                    <a:ext uri="{9D8B030D-6E8A-4147-A177-3AD203B41FA5}">
                      <a16:colId xmlns:a16="http://schemas.microsoft.com/office/drawing/2014/main" val="20000"/>
                    </a:ext>
                  </a:extLst>
                </a:gridCol>
                <a:gridCol w="360000">
                  <a:extLst>
                    <a:ext uri="{9D8B030D-6E8A-4147-A177-3AD203B41FA5}">
                      <a16:colId xmlns:a16="http://schemas.microsoft.com/office/drawing/2014/main" val="20001"/>
                    </a:ext>
                  </a:extLst>
                </a:gridCol>
              </a:tblGrid>
              <a:tr h="324000">
                <a:tc>
                  <a:txBody>
                    <a:bodyPr/>
                    <a:lstStyle/>
                    <a:p>
                      <a:pPr algn="ctr"/>
                      <a:r>
                        <a:rPr lang="en-US" sz="1600" b="0" dirty="0">
                          <a:solidFill>
                            <a:schemeClr val="tx1"/>
                          </a:solidFill>
                        </a:rPr>
                        <a:t>A</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b="0" dirty="0">
                          <a:solidFill>
                            <a:schemeClr val="tx1"/>
                          </a:solidFill>
                        </a:rPr>
                        <a:t>2</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324000">
                <a:tc>
                  <a:txBody>
                    <a:bodyPr/>
                    <a:lstStyle/>
                    <a:p>
                      <a:pPr algn="ctr"/>
                      <a:endParaRPr lang="en-US" sz="16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6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324000">
                <a:tc>
                  <a:txBody>
                    <a:bodyPr/>
                    <a:lstStyle/>
                    <a:p>
                      <a:pPr algn="ctr"/>
                      <a:endParaRPr lang="en-US" sz="16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6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bl>
          </a:graphicData>
        </a:graphic>
      </p:graphicFrame>
      <p:graphicFrame>
        <p:nvGraphicFramePr>
          <p:cNvPr id="5" name="Tableau 4"/>
          <p:cNvGraphicFramePr>
            <a:graphicFrameLocks noGrp="1"/>
          </p:cNvGraphicFramePr>
          <p:nvPr/>
        </p:nvGraphicFramePr>
        <p:xfrm>
          <a:off x="429826" y="3983961"/>
          <a:ext cx="720000" cy="1005840"/>
        </p:xfrm>
        <a:graphic>
          <a:graphicData uri="http://schemas.openxmlformats.org/drawingml/2006/table">
            <a:tbl>
              <a:tblPr firstRow="1" bandRow="1">
                <a:tableStyleId>{5C22544A-7EE6-4342-B048-85BDC9FD1C3A}</a:tableStyleId>
              </a:tblPr>
              <a:tblGrid>
                <a:gridCol w="360000">
                  <a:extLst>
                    <a:ext uri="{9D8B030D-6E8A-4147-A177-3AD203B41FA5}">
                      <a16:colId xmlns:a16="http://schemas.microsoft.com/office/drawing/2014/main" val="20000"/>
                    </a:ext>
                  </a:extLst>
                </a:gridCol>
                <a:gridCol w="360000">
                  <a:extLst>
                    <a:ext uri="{9D8B030D-6E8A-4147-A177-3AD203B41FA5}">
                      <a16:colId xmlns:a16="http://schemas.microsoft.com/office/drawing/2014/main" val="20001"/>
                    </a:ext>
                  </a:extLst>
                </a:gridCol>
              </a:tblGrid>
              <a:tr h="324000">
                <a:tc>
                  <a:txBody>
                    <a:bodyPr/>
                    <a:lstStyle/>
                    <a:p>
                      <a:pPr algn="ctr"/>
                      <a:r>
                        <a:rPr lang="en-US" sz="1600" b="0" dirty="0">
                          <a:solidFill>
                            <a:schemeClr val="tx1"/>
                          </a:solidFill>
                        </a:rPr>
                        <a:t>B</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b="0" dirty="0">
                          <a:solidFill>
                            <a:schemeClr val="tx1"/>
                          </a:solidFill>
                        </a:rPr>
                        <a:t>3</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324000">
                <a:tc>
                  <a:txBody>
                    <a:bodyPr/>
                    <a:lstStyle/>
                    <a:p>
                      <a:pPr algn="ctr"/>
                      <a:endParaRPr lang="en-US" sz="16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6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324000">
                <a:tc>
                  <a:txBody>
                    <a:bodyPr/>
                    <a:lstStyle/>
                    <a:p>
                      <a:pPr algn="ctr"/>
                      <a:endParaRPr lang="en-US" sz="16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6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bl>
          </a:graphicData>
        </a:graphic>
      </p:graphicFrame>
      <p:graphicFrame>
        <p:nvGraphicFramePr>
          <p:cNvPr id="6" name="Tableau 5"/>
          <p:cNvGraphicFramePr>
            <a:graphicFrameLocks noGrp="1"/>
          </p:cNvGraphicFramePr>
          <p:nvPr/>
        </p:nvGraphicFramePr>
        <p:xfrm>
          <a:off x="2061198" y="2628108"/>
          <a:ext cx="720000" cy="1005840"/>
        </p:xfrm>
        <a:graphic>
          <a:graphicData uri="http://schemas.openxmlformats.org/drawingml/2006/table">
            <a:tbl>
              <a:tblPr firstRow="1" bandRow="1">
                <a:tableStyleId>{5C22544A-7EE6-4342-B048-85BDC9FD1C3A}</a:tableStyleId>
              </a:tblPr>
              <a:tblGrid>
                <a:gridCol w="360000">
                  <a:extLst>
                    <a:ext uri="{9D8B030D-6E8A-4147-A177-3AD203B41FA5}">
                      <a16:colId xmlns:a16="http://schemas.microsoft.com/office/drawing/2014/main" val="20000"/>
                    </a:ext>
                  </a:extLst>
                </a:gridCol>
                <a:gridCol w="360000">
                  <a:extLst>
                    <a:ext uri="{9D8B030D-6E8A-4147-A177-3AD203B41FA5}">
                      <a16:colId xmlns:a16="http://schemas.microsoft.com/office/drawing/2014/main" val="20001"/>
                    </a:ext>
                  </a:extLst>
                </a:gridCol>
              </a:tblGrid>
              <a:tr h="324000">
                <a:tc>
                  <a:txBody>
                    <a:bodyPr/>
                    <a:lstStyle/>
                    <a:p>
                      <a:pPr algn="ctr"/>
                      <a:r>
                        <a:rPr lang="en-US" sz="1600" b="0" dirty="0">
                          <a:solidFill>
                            <a:schemeClr val="tx1"/>
                          </a:solidFill>
                        </a:rPr>
                        <a:t>C</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b="0" dirty="0">
                          <a:solidFill>
                            <a:schemeClr val="tx1"/>
                          </a:solidFill>
                        </a:rPr>
                        <a:t>2</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324000">
                <a:tc>
                  <a:txBody>
                    <a:bodyPr/>
                    <a:lstStyle/>
                    <a:p>
                      <a:pPr algn="ctr"/>
                      <a:endParaRPr lang="en-US" sz="16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6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324000">
                <a:tc>
                  <a:txBody>
                    <a:bodyPr/>
                    <a:lstStyle/>
                    <a:p>
                      <a:pPr algn="ctr"/>
                      <a:endParaRPr lang="en-US" sz="16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6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bl>
          </a:graphicData>
        </a:graphic>
      </p:graphicFrame>
      <p:graphicFrame>
        <p:nvGraphicFramePr>
          <p:cNvPr id="10" name="Tableau 9"/>
          <p:cNvGraphicFramePr>
            <a:graphicFrameLocks noGrp="1"/>
          </p:cNvGraphicFramePr>
          <p:nvPr/>
        </p:nvGraphicFramePr>
        <p:xfrm>
          <a:off x="2061198" y="3983961"/>
          <a:ext cx="720000" cy="1005840"/>
        </p:xfrm>
        <a:graphic>
          <a:graphicData uri="http://schemas.openxmlformats.org/drawingml/2006/table">
            <a:tbl>
              <a:tblPr firstRow="1" bandRow="1">
                <a:tableStyleId>{5C22544A-7EE6-4342-B048-85BDC9FD1C3A}</a:tableStyleId>
              </a:tblPr>
              <a:tblGrid>
                <a:gridCol w="360000">
                  <a:extLst>
                    <a:ext uri="{9D8B030D-6E8A-4147-A177-3AD203B41FA5}">
                      <a16:colId xmlns:a16="http://schemas.microsoft.com/office/drawing/2014/main" val="20000"/>
                    </a:ext>
                  </a:extLst>
                </a:gridCol>
                <a:gridCol w="360000">
                  <a:extLst>
                    <a:ext uri="{9D8B030D-6E8A-4147-A177-3AD203B41FA5}">
                      <a16:colId xmlns:a16="http://schemas.microsoft.com/office/drawing/2014/main" val="20001"/>
                    </a:ext>
                  </a:extLst>
                </a:gridCol>
              </a:tblGrid>
              <a:tr h="324000">
                <a:tc>
                  <a:txBody>
                    <a:bodyPr/>
                    <a:lstStyle/>
                    <a:p>
                      <a:pPr algn="ctr"/>
                      <a:r>
                        <a:rPr lang="en-US" sz="1600" b="0" dirty="0">
                          <a:solidFill>
                            <a:schemeClr val="tx1"/>
                          </a:solidFill>
                        </a:rPr>
                        <a:t>D</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b="0" dirty="0">
                          <a:solidFill>
                            <a:schemeClr val="tx1"/>
                          </a:solidFill>
                        </a:rPr>
                        <a:t>4</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324000">
                <a:tc>
                  <a:txBody>
                    <a:bodyPr/>
                    <a:lstStyle/>
                    <a:p>
                      <a:pPr algn="ctr"/>
                      <a:endParaRPr lang="en-US" sz="16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6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324000">
                <a:tc>
                  <a:txBody>
                    <a:bodyPr/>
                    <a:lstStyle/>
                    <a:p>
                      <a:pPr algn="ctr"/>
                      <a:endParaRPr lang="en-US" sz="16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6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bl>
          </a:graphicData>
        </a:graphic>
      </p:graphicFrame>
      <p:cxnSp>
        <p:nvCxnSpPr>
          <p:cNvPr id="12" name="Connecteur droit avec flèche 11"/>
          <p:cNvCxnSpPr>
            <a:stCxn id="5" idx="3"/>
            <a:endCxn id="10" idx="1"/>
          </p:cNvCxnSpPr>
          <p:nvPr/>
        </p:nvCxnSpPr>
        <p:spPr>
          <a:xfrm>
            <a:off x="1149826" y="4486881"/>
            <a:ext cx="911372" cy="0"/>
          </a:xfrm>
          <a:prstGeom prst="straightConnector1">
            <a:avLst/>
          </a:prstGeom>
          <a:ln>
            <a:tailEnd type="arrow"/>
          </a:ln>
          <a:effectLst/>
        </p:spPr>
        <p:style>
          <a:lnRef idx="2">
            <a:schemeClr val="accent1"/>
          </a:lnRef>
          <a:fillRef idx="0">
            <a:schemeClr val="accent1"/>
          </a:fillRef>
          <a:effectRef idx="1">
            <a:schemeClr val="accent1"/>
          </a:effectRef>
          <a:fontRef idx="minor">
            <a:schemeClr val="tx1"/>
          </a:fontRef>
        </p:style>
      </p:cxnSp>
      <p:graphicFrame>
        <p:nvGraphicFramePr>
          <p:cNvPr id="14" name="Tableau 13"/>
          <p:cNvGraphicFramePr>
            <a:graphicFrameLocks noGrp="1"/>
          </p:cNvGraphicFramePr>
          <p:nvPr/>
        </p:nvGraphicFramePr>
        <p:xfrm>
          <a:off x="3692571" y="2628108"/>
          <a:ext cx="720000" cy="1005840"/>
        </p:xfrm>
        <a:graphic>
          <a:graphicData uri="http://schemas.openxmlformats.org/drawingml/2006/table">
            <a:tbl>
              <a:tblPr firstRow="1" bandRow="1">
                <a:tableStyleId>{5C22544A-7EE6-4342-B048-85BDC9FD1C3A}</a:tableStyleId>
              </a:tblPr>
              <a:tblGrid>
                <a:gridCol w="360000">
                  <a:extLst>
                    <a:ext uri="{9D8B030D-6E8A-4147-A177-3AD203B41FA5}">
                      <a16:colId xmlns:a16="http://schemas.microsoft.com/office/drawing/2014/main" val="20000"/>
                    </a:ext>
                  </a:extLst>
                </a:gridCol>
                <a:gridCol w="360000">
                  <a:extLst>
                    <a:ext uri="{9D8B030D-6E8A-4147-A177-3AD203B41FA5}">
                      <a16:colId xmlns:a16="http://schemas.microsoft.com/office/drawing/2014/main" val="20001"/>
                    </a:ext>
                  </a:extLst>
                </a:gridCol>
              </a:tblGrid>
              <a:tr h="324000">
                <a:tc>
                  <a:txBody>
                    <a:bodyPr/>
                    <a:lstStyle/>
                    <a:p>
                      <a:pPr algn="ctr"/>
                      <a:r>
                        <a:rPr lang="en-US" sz="1600" b="0" dirty="0">
                          <a:solidFill>
                            <a:schemeClr val="tx1"/>
                          </a:solidFill>
                        </a:rPr>
                        <a:t>E</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b="0" dirty="0">
                          <a:solidFill>
                            <a:schemeClr val="tx1"/>
                          </a:solidFill>
                        </a:rPr>
                        <a:t>4</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324000">
                <a:tc>
                  <a:txBody>
                    <a:bodyPr/>
                    <a:lstStyle/>
                    <a:p>
                      <a:pPr algn="ctr"/>
                      <a:endParaRPr lang="en-US" sz="16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6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324000">
                <a:tc>
                  <a:txBody>
                    <a:bodyPr/>
                    <a:lstStyle/>
                    <a:p>
                      <a:pPr algn="ctr"/>
                      <a:endParaRPr lang="en-US" sz="16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6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bl>
          </a:graphicData>
        </a:graphic>
      </p:graphicFrame>
      <p:cxnSp>
        <p:nvCxnSpPr>
          <p:cNvPr id="16" name="Connecteur droit avec flèche 15"/>
          <p:cNvCxnSpPr>
            <a:stCxn id="6" idx="3"/>
            <a:endCxn id="14" idx="1"/>
          </p:cNvCxnSpPr>
          <p:nvPr/>
        </p:nvCxnSpPr>
        <p:spPr>
          <a:xfrm>
            <a:off x="2781198" y="3131028"/>
            <a:ext cx="911373" cy="0"/>
          </a:xfrm>
          <a:prstGeom prst="straightConnector1">
            <a:avLst/>
          </a:prstGeom>
          <a:ln>
            <a:tailEnd type="arrow"/>
          </a:ln>
          <a:effectLst/>
        </p:spPr>
        <p:style>
          <a:lnRef idx="2">
            <a:schemeClr val="accent1"/>
          </a:lnRef>
          <a:fillRef idx="0">
            <a:schemeClr val="accent1"/>
          </a:fillRef>
          <a:effectRef idx="1">
            <a:schemeClr val="accent1"/>
          </a:effectRef>
          <a:fontRef idx="minor">
            <a:schemeClr val="tx1"/>
          </a:fontRef>
        </p:style>
      </p:cxnSp>
      <p:graphicFrame>
        <p:nvGraphicFramePr>
          <p:cNvPr id="20" name="Tableau 19"/>
          <p:cNvGraphicFramePr>
            <a:graphicFrameLocks noGrp="1"/>
          </p:cNvGraphicFramePr>
          <p:nvPr/>
        </p:nvGraphicFramePr>
        <p:xfrm>
          <a:off x="3692571" y="1276277"/>
          <a:ext cx="720000" cy="1005840"/>
        </p:xfrm>
        <a:graphic>
          <a:graphicData uri="http://schemas.openxmlformats.org/drawingml/2006/table">
            <a:tbl>
              <a:tblPr firstRow="1" bandRow="1">
                <a:tableStyleId>{5C22544A-7EE6-4342-B048-85BDC9FD1C3A}</a:tableStyleId>
              </a:tblPr>
              <a:tblGrid>
                <a:gridCol w="360000">
                  <a:extLst>
                    <a:ext uri="{9D8B030D-6E8A-4147-A177-3AD203B41FA5}">
                      <a16:colId xmlns:a16="http://schemas.microsoft.com/office/drawing/2014/main" val="20000"/>
                    </a:ext>
                  </a:extLst>
                </a:gridCol>
                <a:gridCol w="360000">
                  <a:extLst>
                    <a:ext uri="{9D8B030D-6E8A-4147-A177-3AD203B41FA5}">
                      <a16:colId xmlns:a16="http://schemas.microsoft.com/office/drawing/2014/main" val="20001"/>
                    </a:ext>
                  </a:extLst>
                </a:gridCol>
              </a:tblGrid>
              <a:tr h="324000">
                <a:tc>
                  <a:txBody>
                    <a:bodyPr/>
                    <a:lstStyle/>
                    <a:p>
                      <a:pPr algn="ctr"/>
                      <a:r>
                        <a:rPr lang="en-US" sz="1600" b="0" dirty="0">
                          <a:solidFill>
                            <a:schemeClr val="tx1"/>
                          </a:solidFill>
                        </a:rPr>
                        <a:t>F</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b="0" dirty="0">
                          <a:solidFill>
                            <a:schemeClr val="tx1"/>
                          </a:solidFill>
                        </a:rPr>
                        <a:t>3</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324000">
                <a:tc>
                  <a:txBody>
                    <a:bodyPr/>
                    <a:lstStyle/>
                    <a:p>
                      <a:pPr algn="ctr"/>
                      <a:endParaRPr lang="en-US" sz="16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6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324000">
                <a:tc>
                  <a:txBody>
                    <a:bodyPr/>
                    <a:lstStyle/>
                    <a:p>
                      <a:pPr algn="ctr"/>
                      <a:endParaRPr lang="en-US" sz="16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6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bl>
          </a:graphicData>
        </a:graphic>
      </p:graphicFrame>
      <p:cxnSp>
        <p:nvCxnSpPr>
          <p:cNvPr id="29" name="Connecteur droit avec flèche 28"/>
          <p:cNvCxnSpPr>
            <a:stCxn id="4" idx="3"/>
            <a:endCxn id="6" idx="1"/>
          </p:cNvCxnSpPr>
          <p:nvPr/>
        </p:nvCxnSpPr>
        <p:spPr>
          <a:xfrm>
            <a:off x="1149826" y="3131028"/>
            <a:ext cx="911372" cy="0"/>
          </a:xfrm>
          <a:prstGeom prst="straightConnector1">
            <a:avLst/>
          </a:prstGeom>
          <a:ln>
            <a:tailEnd type="arrow"/>
          </a:ln>
          <a:effectLst/>
        </p:spPr>
        <p:style>
          <a:lnRef idx="2">
            <a:schemeClr val="accent1"/>
          </a:lnRef>
          <a:fillRef idx="0">
            <a:schemeClr val="accent1"/>
          </a:fillRef>
          <a:effectRef idx="1">
            <a:schemeClr val="accent1"/>
          </a:effectRef>
          <a:fontRef idx="minor">
            <a:schemeClr val="tx1"/>
          </a:fontRef>
        </p:style>
      </p:cxnSp>
      <p:graphicFrame>
        <p:nvGraphicFramePr>
          <p:cNvPr id="31" name="Tableau 30"/>
          <p:cNvGraphicFramePr>
            <a:graphicFrameLocks noGrp="1"/>
          </p:cNvGraphicFramePr>
          <p:nvPr/>
        </p:nvGraphicFramePr>
        <p:xfrm>
          <a:off x="5323943" y="2628108"/>
          <a:ext cx="720000" cy="1005840"/>
        </p:xfrm>
        <a:graphic>
          <a:graphicData uri="http://schemas.openxmlformats.org/drawingml/2006/table">
            <a:tbl>
              <a:tblPr firstRow="1" bandRow="1">
                <a:tableStyleId>{5C22544A-7EE6-4342-B048-85BDC9FD1C3A}</a:tableStyleId>
              </a:tblPr>
              <a:tblGrid>
                <a:gridCol w="360000">
                  <a:extLst>
                    <a:ext uri="{9D8B030D-6E8A-4147-A177-3AD203B41FA5}">
                      <a16:colId xmlns:a16="http://schemas.microsoft.com/office/drawing/2014/main" val="20000"/>
                    </a:ext>
                  </a:extLst>
                </a:gridCol>
                <a:gridCol w="360000">
                  <a:extLst>
                    <a:ext uri="{9D8B030D-6E8A-4147-A177-3AD203B41FA5}">
                      <a16:colId xmlns:a16="http://schemas.microsoft.com/office/drawing/2014/main" val="20001"/>
                    </a:ext>
                  </a:extLst>
                </a:gridCol>
              </a:tblGrid>
              <a:tr h="324000">
                <a:tc>
                  <a:txBody>
                    <a:bodyPr/>
                    <a:lstStyle/>
                    <a:p>
                      <a:pPr algn="ctr"/>
                      <a:r>
                        <a:rPr lang="en-US" sz="1600" b="0" dirty="0">
                          <a:solidFill>
                            <a:schemeClr val="tx1"/>
                          </a:solidFill>
                        </a:rPr>
                        <a:t>G</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b="0" dirty="0">
                          <a:solidFill>
                            <a:schemeClr val="tx1"/>
                          </a:solidFill>
                        </a:rPr>
                        <a:t>5</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324000">
                <a:tc>
                  <a:txBody>
                    <a:bodyPr/>
                    <a:lstStyle/>
                    <a:p>
                      <a:pPr algn="ctr"/>
                      <a:endParaRPr lang="en-US" sz="16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6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324000">
                <a:tc>
                  <a:txBody>
                    <a:bodyPr/>
                    <a:lstStyle/>
                    <a:p>
                      <a:pPr algn="ctr"/>
                      <a:endParaRPr lang="en-US" sz="16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6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bl>
          </a:graphicData>
        </a:graphic>
      </p:graphicFrame>
      <p:graphicFrame>
        <p:nvGraphicFramePr>
          <p:cNvPr id="32" name="Tableau 31"/>
          <p:cNvGraphicFramePr>
            <a:graphicFrameLocks noGrp="1"/>
          </p:cNvGraphicFramePr>
          <p:nvPr/>
        </p:nvGraphicFramePr>
        <p:xfrm>
          <a:off x="6955316" y="2628108"/>
          <a:ext cx="720000" cy="1005840"/>
        </p:xfrm>
        <a:graphic>
          <a:graphicData uri="http://schemas.openxmlformats.org/drawingml/2006/table">
            <a:tbl>
              <a:tblPr firstRow="1" bandRow="1">
                <a:tableStyleId>{5C22544A-7EE6-4342-B048-85BDC9FD1C3A}</a:tableStyleId>
              </a:tblPr>
              <a:tblGrid>
                <a:gridCol w="360000">
                  <a:extLst>
                    <a:ext uri="{9D8B030D-6E8A-4147-A177-3AD203B41FA5}">
                      <a16:colId xmlns:a16="http://schemas.microsoft.com/office/drawing/2014/main" val="20000"/>
                    </a:ext>
                  </a:extLst>
                </a:gridCol>
                <a:gridCol w="360000">
                  <a:extLst>
                    <a:ext uri="{9D8B030D-6E8A-4147-A177-3AD203B41FA5}">
                      <a16:colId xmlns:a16="http://schemas.microsoft.com/office/drawing/2014/main" val="20001"/>
                    </a:ext>
                  </a:extLst>
                </a:gridCol>
              </a:tblGrid>
              <a:tr h="324000">
                <a:tc>
                  <a:txBody>
                    <a:bodyPr/>
                    <a:lstStyle/>
                    <a:p>
                      <a:pPr algn="ctr"/>
                      <a:r>
                        <a:rPr lang="en-US" sz="1600" b="0" dirty="0">
                          <a:solidFill>
                            <a:schemeClr val="tx1"/>
                          </a:solidFill>
                        </a:rPr>
                        <a:t>H</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b="0" dirty="0">
                          <a:solidFill>
                            <a:schemeClr val="tx1"/>
                          </a:solidFill>
                        </a:rPr>
                        <a:t>2</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324000">
                <a:tc>
                  <a:txBody>
                    <a:bodyPr/>
                    <a:lstStyle/>
                    <a:p>
                      <a:pPr algn="ctr"/>
                      <a:endParaRPr lang="en-US" sz="16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6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324000">
                <a:tc>
                  <a:txBody>
                    <a:bodyPr/>
                    <a:lstStyle/>
                    <a:p>
                      <a:pPr algn="ctr"/>
                      <a:endParaRPr lang="en-US" sz="16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6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bl>
          </a:graphicData>
        </a:graphic>
      </p:graphicFrame>
      <p:cxnSp>
        <p:nvCxnSpPr>
          <p:cNvPr id="34" name="Connecteur droit avec flèche 33"/>
          <p:cNvCxnSpPr>
            <a:stCxn id="14" idx="3"/>
            <a:endCxn id="31" idx="1"/>
          </p:cNvCxnSpPr>
          <p:nvPr/>
        </p:nvCxnSpPr>
        <p:spPr>
          <a:xfrm>
            <a:off x="4412571" y="3131028"/>
            <a:ext cx="911372" cy="0"/>
          </a:xfrm>
          <a:prstGeom prst="straightConnector1">
            <a:avLst/>
          </a:prstGeom>
          <a:ln>
            <a:tailEnd type="arrow"/>
          </a:ln>
          <a:effectLst/>
        </p:spPr>
        <p:style>
          <a:lnRef idx="2">
            <a:schemeClr val="accent1"/>
          </a:lnRef>
          <a:fillRef idx="0">
            <a:schemeClr val="accent1"/>
          </a:fillRef>
          <a:effectRef idx="1">
            <a:schemeClr val="accent1"/>
          </a:effectRef>
          <a:fontRef idx="minor">
            <a:schemeClr val="tx1"/>
          </a:fontRef>
        </p:style>
      </p:cxnSp>
      <p:cxnSp>
        <p:nvCxnSpPr>
          <p:cNvPr id="37" name="Connecteur en angle 36"/>
          <p:cNvCxnSpPr>
            <a:stCxn id="10" idx="3"/>
            <a:endCxn id="31" idx="1"/>
          </p:cNvCxnSpPr>
          <p:nvPr/>
        </p:nvCxnSpPr>
        <p:spPr>
          <a:xfrm flipV="1">
            <a:off x="2781198" y="3131028"/>
            <a:ext cx="2542745" cy="1355853"/>
          </a:xfrm>
          <a:prstGeom prst="bentConnector3">
            <a:avLst>
              <a:gd name="adj1" fmla="val 78878"/>
            </a:avLst>
          </a:prstGeom>
          <a:ln>
            <a:tailEnd type="arrow"/>
          </a:ln>
          <a:effectLst/>
        </p:spPr>
        <p:style>
          <a:lnRef idx="2">
            <a:schemeClr val="accent1"/>
          </a:lnRef>
          <a:fillRef idx="0">
            <a:schemeClr val="accent1"/>
          </a:fillRef>
          <a:effectRef idx="1">
            <a:schemeClr val="accent1"/>
          </a:effectRef>
          <a:fontRef idx="minor">
            <a:schemeClr val="tx1"/>
          </a:fontRef>
        </p:style>
      </p:cxnSp>
      <p:cxnSp>
        <p:nvCxnSpPr>
          <p:cNvPr id="52" name="Connecteur en angle 51"/>
          <p:cNvCxnSpPr>
            <a:stCxn id="20" idx="3"/>
            <a:endCxn id="32" idx="1"/>
          </p:cNvCxnSpPr>
          <p:nvPr/>
        </p:nvCxnSpPr>
        <p:spPr>
          <a:xfrm>
            <a:off x="4412571" y="1779197"/>
            <a:ext cx="2542745" cy="1351831"/>
          </a:xfrm>
          <a:prstGeom prst="bentConnector3">
            <a:avLst>
              <a:gd name="adj1" fmla="val 78333"/>
            </a:avLst>
          </a:prstGeom>
          <a:ln>
            <a:tailEnd type="arrow"/>
          </a:ln>
          <a:effectLst/>
        </p:spPr>
        <p:style>
          <a:lnRef idx="2">
            <a:schemeClr val="accent1"/>
          </a:lnRef>
          <a:fillRef idx="0">
            <a:schemeClr val="accent1"/>
          </a:fillRef>
          <a:effectRef idx="1">
            <a:schemeClr val="accent1"/>
          </a:effectRef>
          <a:fontRef idx="minor">
            <a:schemeClr val="tx1"/>
          </a:fontRef>
        </p:style>
      </p:cxnSp>
      <p:cxnSp>
        <p:nvCxnSpPr>
          <p:cNvPr id="55" name="Connecteur droit avec flèche 54"/>
          <p:cNvCxnSpPr>
            <a:stCxn id="31" idx="3"/>
            <a:endCxn id="32" idx="1"/>
          </p:cNvCxnSpPr>
          <p:nvPr/>
        </p:nvCxnSpPr>
        <p:spPr>
          <a:xfrm>
            <a:off x="6043943" y="3131028"/>
            <a:ext cx="911373" cy="0"/>
          </a:xfrm>
          <a:prstGeom prst="straightConnector1">
            <a:avLst/>
          </a:prstGeom>
          <a:ln>
            <a:tailEnd type="arrow"/>
          </a:ln>
          <a:effectLst/>
        </p:spPr>
        <p:style>
          <a:lnRef idx="2">
            <a:schemeClr val="accent1"/>
          </a:lnRef>
          <a:fillRef idx="0">
            <a:schemeClr val="accent1"/>
          </a:fillRef>
          <a:effectRef idx="1">
            <a:schemeClr val="accent1"/>
          </a:effectRef>
          <a:fontRef idx="minor">
            <a:schemeClr val="tx1"/>
          </a:fontRef>
        </p:style>
      </p:cxnSp>
      <p:cxnSp>
        <p:nvCxnSpPr>
          <p:cNvPr id="60" name="Connecteur en angle 59"/>
          <p:cNvCxnSpPr>
            <a:stCxn id="6" idx="3"/>
            <a:endCxn id="20" idx="1"/>
          </p:cNvCxnSpPr>
          <p:nvPr/>
        </p:nvCxnSpPr>
        <p:spPr>
          <a:xfrm flipV="1">
            <a:off x="2781198" y="1779197"/>
            <a:ext cx="911373" cy="1351831"/>
          </a:xfrm>
          <a:prstGeom prst="bentConnector3">
            <a:avLst>
              <a:gd name="adj1" fmla="val 50000"/>
            </a:avLst>
          </a:prstGeom>
          <a:ln>
            <a:tailEnd type="arrow"/>
          </a:ln>
          <a:effectLst/>
        </p:spPr>
        <p:style>
          <a:lnRef idx="2">
            <a:schemeClr val="accent1"/>
          </a:lnRef>
          <a:fillRef idx="0">
            <a:schemeClr val="accent1"/>
          </a:fillRef>
          <a:effectRef idx="1">
            <a:schemeClr val="accent1"/>
          </a:effectRef>
          <a:fontRef idx="minor">
            <a:schemeClr val="tx1"/>
          </a:fontRef>
        </p:style>
      </p:cxnSp>
      <p:cxnSp>
        <p:nvCxnSpPr>
          <p:cNvPr id="7" name="Straight Arrow Connector 6"/>
          <p:cNvCxnSpPr>
            <a:stCxn id="8" idx="1"/>
          </p:cNvCxnSpPr>
          <p:nvPr/>
        </p:nvCxnSpPr>
        <p:spPr>
          <a:xfrm flipH="1">
            <a:off x="5469876" y="1249430"/>
            <a:ext cx="480122" cy="529767"/>
          </a:xfrm>
          <a:prstGeom prst="straightConnector1">
            <a:avLst/>
          </a:prstGeom>
          <a:ln w="12700">
            <a:solidFill>
              <a:schemeClr val="tx1"/>
            </a:solidFill>
            <a:prstDash val="dash"/>
            <a:tailEnd type="triangle"/>
          </a:ln>
          <a:effectLst/>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5949998" y="926264"/>
            <a:ext cx="3030188" cy="646331"/>
          </a:xfrm>
          <a:prstGeom prst="rect">
            <a:avLst/>
          </a:prstGeom>
          <a:noFill/>
        </p:spPr>
        <p:txBody>
          <a:bodyPr wrap="none" rtlCol="0">
            <a:spAutoFit/>
          </a:bodyPr>
          <a:lstStyle/>
          <a:p>
            <a:r>
              <a:rPr lang="en-US" dirty="0"/>
              <a:t>The task F must be completed</a:t>
            </a:r>
          </a:p>
          <a:p>
            <a:r>
              <a:rPr lang="en-US" dirty="0"/>
              <a:t>before the task H starts</a:t>
            </a:r>
          </a:p>
        </p:txBody>
      </p:sp>
      <p:graphicFrame>
        <p:nvGraphicFramePr>
          <p:cNvPr id="25" name="Tableau 3"/>
          <p:cNvGraphicFramePr>
            <a:graphicFrameLocks noGrp="1"/>
          </p:cNvGraphicFramePr>
          <p:nvPr/>
        </p:nvGraphicFramePr>
        <p:xfrm>
          <a:off x="6077962" y="4672197"/>
          <a:ext cx="720000" cy="1005840"/>
        </p:xfrm>
        <a:graphic>
          <a:graphicData uri="http://schemas.openxmlformats.org/drawingml/2006/table">
            <a:tbl>
              <a:tblPr firstRow="1" bandRow="1">
                <a:tableStyleId>{5C22544A-7EE6-4342-B048-85BDC9FD1C3A}</a:tableStyleId>
              </a:tblPr>
              <a:tblGrid>
                <a:gridCol w="360000">
                  <a:extLst>
                    <a:ext uri="{9D8B030D-6E8A-4147-A177-3AD203B41FA5}">
                      <a16:colId xmlns:a16="http://schemas.microsoft.com/office/drawing/2014/main" val="20000"/>
                    </a:ext>
                  </a:extLst>
                </a:gridCol>
                <a:gridCol w="360000">
                  <a:extLst>
                    <a:ext uri="{9D8B030D-6E8A-4147-A177-3AD203B41FA5}">
                      <a16:colId xmlns:a16="http://schemas.microsoft.com/office/drawing/2014/main" val="20001"/>
                    </a:ext>
                  </a:extLst>
                </a:gridCol>
              </a:tblGrid>
              <a:tr h="324000">
                <a:tc>
                  <a:txBody>
                    <a:bodyPr/>
                    <a:lstStyle/>
                    <a:p>
                      <a:pPr algn="ctr"/>
                      <a:r>
                        <a:rPr lang="en-US" sz="1600" b="0" dirty="0">
                          <a:solidFill>
                            <a:schemeClr val="tx1"/>
                          </a:solidFill>
                        </a:rPr>
                        <a:t>A</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b="0" dirty="0">
                          <a:solidFill>
                            <a:schemeClr val="tx1"/>
                          </a:solidFill>
                        </a:rPr>
                        <a:t>2</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324000">
                <a:tc>
                  <a:txBody>
                    <a:bodyPr/>
                    <a:lstStyle/>
                    <a:p>
                      <a:pPr algn="ctr"/>
                      <a:endParaRPr lang="en-US" sz="16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6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324000">
                <a:tc>
                  <a:txBody>
                    <a:bodyPr/>
                    <a:lstStyle/>
                    <a:p>
                      <a:pPr algn="ctr"/>
                      <a:endParaRPr lang="en-US" sz="16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6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bl>
          </a:graphicData>
        </a:graphic>
      </p:graphicFrame>
      <p:sp>
        <p:nvSpPr>
          <p:cNvPr id="26" name="ZoneTexte 2"/>
          <p:cNvSpPr txBox="1"/>
          <p:nvPr/>
        </p:nvSpPr>
        <p:spPr>
          <a:xfrm>
            <a:off x="5066407" y="4233590"/>
            <a:ext cx="563359" cy="369332"/>
          </a:xfrm>
          <a:prstGeom prst="rect">
            <a:avLst/>
          </a:prstGeom>
          <a:noFill/>
        </p:spPr>
        <p:txBody>
          <a:bodyPr wrap="none" rtlCol="0">
            <a:spAutoFit/>
          </a:bodyPr>
          <a:lstStyle/>
          <a:p>
            <a:r>
              <a:rPr lang="en-US" dirty="0"/>
              <a:t>task</a:t>
            </a:r>
          </a:p>
        </p:txBody>
      </p:sp>
      <p:sp>
        <p:nvSpPr>
          <p:cNvPr id="27" name="ZoneTexte 6"/>
          <p:cNvSpPr txBox="1"/>
          <p:nvPr/>
        </p:nvSpPr>
        <p:spPr>
          <a:xfrm>
            <a:off x="7246158" y="4233590"/>
            <a:ext cx="985719" cy="369332"/>
          </a:xfrm>
          <a:prstGeom prst="rect">
            <a:avLst/>
          </a:prstGeom>
          <a:noFill/>
        </p:spPr>
        <p:txBody>
          <a:bodyPr wrap="none" rtlCol="0">
            <a:spAutoFit/>
          </a:bodyPr>
          <a:lstStyle/>
          <a:p>
            <a:r>
              <a:rPr lang="en-US" dirty="0"/>
              <a:t>duration</a:t>
            </a:r>
          </a:p>
        </p:txBody>
      </p:sp>
      <p:sp>
        <p:nvSpPr>
          <p:cNvPr id="28" name="ZoneTexte 7"/>
          <p:cNvSpPr txBox="1"/>
          <p:nvPr/>
        </p:nvSpPr>
        <p:spPr>
          <a:xfrm>
            <a:off x="4026827" y="4990451"/>
            <a:ext cx="1602939" cy="369332"/>
          </a:xfrm>
          <a:prstGeom prst="rect">
            <a:avLst/>
          </a:prstGeom>
          <a:noFill/>
        </p:spPr>
        <p:txBody>
          <a:bodyPr wrap="none" rtlCol="0">
            <a:spAutoFit/>
          </a:bodyPr>
          <a:lstStyle/>
          <a:p>
            <a:r>
              <a:rPr lang="en-US" dirty="0"/>
              <a:t>early start date</a:t>
            </a:r>
          </a:p>
        </p:txBody>
      </p:sp>
      <p:sp>
        <p:nvSpPr>
          <p:cNvPr id="30" name="ZoneTexte 21"/>
          <p:cNvSpPr txBox="1"/>
          <p:nvPr/>
        </p:nvSpPr>
        <p:spPr>
          <a:xfrm>
            <a:off x="7246158" y="4990451"/>
            <a:ext cx="1683666" cy="369332"/>
          </a:xfrm>
          <a:prstGeom prst="rect">
            <a:avLst/>
          </a:prstGeom>
          <a:noFill/>
        </p:spPr>
        <p:txBody>
          <a:bodyPr wrap="none" rtlCol="0">
            <a:spAutoFit/>
          </a:bodyPr>
          <a:lstStyle/>
          <a:p>
            <a:r>
              <a:rPr lang="en-US" dirty="0"/>
              <a:t>early finish date</a:t>
            </a:r>
          </a:p>
        </p:txBody>
      </p:sp>
      <p:sp>
        <p:nvSpPr>
          <p:cNvPr id="33" name="ZoneTexte 22"/>
          <p:cNvSpPr txBox="1"/>
          <p:nvPr/>
        </p:nvSpPr>
        <p:spPr>
          <a:xfrm>
            <a:off x="4138845" y="5793428"/>
            <a:ext cx="1490921" cy="369332"/>
          </a:xfrm>
          <a:prstGeom prst="rect">
            <a:avLst/>
          </a:prstGeom>
          <a:noFill/>
        </p:spPr>
        <p:txBody>
          <a:bodyPr wrap="none" rtlCol="0">
            <a:spAutoFit/>
          </a:bodyPr>
          <a:lstStyle/>
          <a:p>
            <a:r>
              <a:rPr lang="en-US" dirty="0"/>
              <a:t>late start date</a:t>
            </a:r>
          </a:p>
        </p:txBody>
      </p:sp>
      <p:sp>
        <p:nvSpPr>
          <p:cNvPr id="35" name="ZoneTexte 23"/>
          <p:cNvSpPr txBox="1"/>
          <p:nvPr/>
        </p:nvSpPr>
        <p:spPr>
          <a:xfrm>
            <a:off x="7246158" y="5793428"/>
            <a:ext cx="1571649" cy="369332"/>
          </a:xfrm>
          <a:prstGeom prst="rect">
            <a:avLst/>
          </a:prstGeom>
          <a:noFill/>
        </p:spPr>
        <p:txBody>
          <a:bodyPr wrap="none" rtlCol="0">
            <a:spAutoFit/>
          </a:bodyPr>
          <a:lstStyle/>
          <a:p>
            <a:r>
              <a:rPr lang="en-US" dirty="0"/>
              <a:t>late finish date</a:t>
            </a:r>
          </a:p>
        </p:txBody>
      </p:sp>
      <p:cxnSp>
        <p:nvCxnSpPr>
          <p:cNvPr id="36" name="Connecteur droit avec flèche 14"/>
          <p:cNvCxnSpPr/>
          <p:nvPr/>
        </p:nvCxnSpPr>
        <p:spPr>
          <a:xfrm>
            <a:off x="5629766" y="4602922"/>
            <a:ext cx="448196" cy="208275"/>
          </a:xfrm>
          <a:prstGeom prst="straightConnector1">
            <a:avLst/>
          </a:prstGeom>
          <a:ln w="12700">
            <a:solidFill>
              <a:schemeClr val="tx1"/>
            </a:solidFill>
            <a:prstDash val="dash"/>
            <a:tailEnd type="triangle"/>
          </a:ln>
          <a:effectLst/>
        </p:spPr>
        <p:style>
          <a:lnRef idx="2">
            <a:schemeClr val="accent1"/>
          </a:lnRef>
          <a:fillRef idx="0">
            <a:schemeClr val="accent1"/>
          </a:fillRef>
          <a:effectRef idx="1">
            <a:schemeClr val="accent1"/>
          </a:effectRef>
          <a:fontRef idx="minor">
            <a:schemeClr val="tx1"/>
          </a:fontRef>
        </p:style>
      </p:cxnSp>
      <p:cxnSp>
        <p:nvCxnSpPr>
          <p:cNvPr id="38" name="Connecteur droit avec flèche 20"/>
          <p:cNvCxnSpPr/>
          <p:nvPr/>
        </p:nvCxnSpPr>
        <p:spPr>
          <a:xfrm flipH="1">
            <a:off x="6797962" y="4602922"/>
            <a:ext cx="448196" cy="208275"/>
          </a:xfrm>
          <a:prstGeom prst="straightConnector1">
            <a:avLst/>
          </a:prstGeom>
          <a:ln w="12700">
            <a:solidFill>
              <a:schemeClr val="tx1"/>
            </a:solidFill>
            <a:prstDash val="dash"/>
            <a:tailEnd type="triangle"/>
          </a:ln>
          <a:effectLst/>
        </p:spPr>
        <p:style>
          <a:lnRef idx="2">
            <a:schemeClr val="accent1"/>
          </a:lnRef>
          <a:fillRef idx="0">
            <a:schemeClr val="accent1"/>
          </a:fillRef>
          <a:effectRef idx="1">
            <a:schemeClr val="accent1"/>
          </a:effectRef>
          <a:fontRef idx="minor">
            <a:schemeClr val="tx1"/>
          </a:fontRef>
        </p:style>
      </p:cxnSp>
      <p:cxnSp>
        <p:nvCxnSpPr>
          <p:cNvPr id="39" name="Connecteur droit avec flèche 25"/>
          <p:cNvCxnSpPr>
            <a:stCxn id="28" idx="3"/>
            <a:endCxn id="25" idx="1"/>
          </p:cNvCxnSpPr>
          <p:nvPr/>
        </p:nvCxnSpPr>
        <p:spPr>
          <a:xfrm>
            <a:off x="5629766" y="5175117"/>
            <a:ext cx="448196" cy="0"/>
          </a:xfrm>
          <a:prstGeom prst="straightConnector1">
            <a:avLst/>
          </a:prstGeom>
          <a:ln w="12700">
            <a:solidFill>
              <a:schemeClr val="tx1"/>
            </a:solidFill>
            <a:prstDash val="dash"/>
            <a:tailEnd type="triangle"/>
          </a:ln>
          <a:effectLst/>
        </p:spPr>
        <p:style>
          <a:lnRef idx="2">
            <a:schemeClr val="accent1"/>
          </a:lnRef>
          <a:fillRef idx="0">
            <a:schemeClr val="accent1"/>
          </a:fillRef>
          <a:effectRef idx="1">
            <a:schemeClr val="accent1"/>
          </a:effectRef>
          <a:fontRef idx="minor">
            <a:schemeClr val="tx1"/>
          </a:fontRef>
        </p:style>
      </p:cxnSp>
      <p:cxnSp>
        <p:nvCxnSpPr>
          <p:cNvPr id="40" name="Connecteur droit avec flèche 27"/>
          <p:cNvCxnSpPr>
            <a:stCxn id="30" idx="1"/>
            <a:endCxn id="25" idx="3"/>
          </p:cNvCxnSpPr>
          <p:nvPr/>
        </p:nvCxnSpPr>
        <p:spPr>
          <a:xfrm flipH="1">
            <a:off x="6797962" y="5175117"/>
            <a:ext cx="448196" cy="0"/>
          </a:xfrm>
          <a:prstGeom prst="straightConnector1">
            <a:avLst/>
          </a:prstGeom>
          <a:ln w="12700">
            <a:solidFill>
              <a:schemeClr val="tx1"/>
            </a:solidFill>
            <a:prstDash val="dash"/>
            <a:tailEnd type="triangle"/>
          </a:ln>
          <a:effectLst/>
        </p:spPr>
        <p:style>
          <a:lnRef idx="2">
            <a:schemeClr val="accent1"/>
          </a:lnRef>
          <a:fillRef idx="0">
            <a:schemeClr val="accent1"/>
          </a:fillRef>
          <a:effectRef idx="1">
            <a:schemeClr val="accent1"/>
          </a:effectRef>
          <a:fontRef idx="minor">
            <a:schemeClr val="tx1"/>
          </a:fontRef>
        </p:style>
      </p:cxnSp>
      <p:cxnSp>
        <p:nvCxnSpPr>
          <p:cNvPr id="41" name="Connecteur droit avec flèche 32"/>
          <p:cNvCxnSpPr>
            <a:stCxn id="33" idx="3"/>
          </p:cNvCxnSpPr>
          <p:nvPr/>
        </p:nvCxnSpPr>
        <p:spPr>
          <a:xfrm flipV="1">
            <a:off x="5629766" y="5531634"/>
            <a:ext cx="448196" cy="446460"/>
          </a:xfrm>
          <a:prstGeom prst="straightConnector1">
            <a:avLst/>
          </a:prstGeom>
          <a:ln w="12700">
            <a:solidFill>
              <a:schemeClr val="tx1"/>
            </a:solidFill>
            <a:prstDash val="dash"/>
            <a:tailEnd type="triangle"/>
          </a:ln>
          <a:effectLst/>
        </p:spPr>
        <p:style>
          <a:lnRef idx="2">
            <a:schemeClr val="accent1"/>
          </a:lnRef>
          <a:fillRef idx="0">
            <a:schemeClr val="accent1"/>
          </a:fillRef>
          <a:effectRef idx="1">
            <a:schemeClr val="accent1"/>
          </a:effectRef>
          <a:fontRef idx="minor">
            <a:schemeClr val="tx1"/>
          </a:fontRef>
        </p:style>
      </p:cxnSp>
      <p:cxnSp>
        <p:nvCxnSpPr>
          <p:cNvPr id="42" name="Connecteur droit avec flèche 35"/>
          <p:cNvCxnSpPr>
            <a:stCxn id="35" idx="1"/>
          </p:cNvCxnSpPr>
          <p:nvPr/>
        </p:nvCxnSpPr>
        <p:spPr>
          <a:xfrm flipH="1" flipV="1">
            <a:off x="6797962" y="5531634"/>
            <a:ext cx="448196" cy="446460"/>
          </a:xfrm>
          <a:prstGeom prst="straightConnector1">
            <a:avLst/>
          </a:prstGeom>
          <a:ln w="12700">
            <a:solidFill>
              <a:schemeClr val="tx1"/>
            </a:solidFill>
            <a:prstDash val="dash"/>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713663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Early and Late dates</a:t>
            </a:r>
          </a:p>
        </p:txBody>
      </p:sp>
      <p:sp>
        <p:nvSpPr>
          <p:cNvPr id="3" name="Espace réservé du contenu 2"/>
          <p:cNvSpPr>
            <a:spLocks noGrp="1"/>
          </p:cNvSpPr>
          <p:nvPr>
            <p:ph idx="1"/>
          </p:nvPr>
        </p:nvSpPr>
        <p:spPr/>
        <p:txBody>
          <a:bodyPr/>
          <a:lstStyle/>
          <a:p>
            <a:pPr marL="0" indent="0">
              <a:buNone/>
            </a:pPr>
            <a:r>
              <a:rPr lang="en-US" dirty="0"/>
              <a:t>We want to calculate for each activity:</a:t>
            </a:r>
          </a:p>
          <a:p>
            <a:pPr marL="285750" indent="-285750"/>
            <a:r>
              <a:rPr lang="en-US" dirty="0"/>
              <a:t>The early date, i.e. the first date at which this activity can start.</a:t>
            </a:r>
          </a:p>
          <a:p>
            <a:pPr marL="285750" indent="-285750"/>
            <a:r>
              <a:rPr lang="en-US" dirty="0"/>
              <a:t>The late date, i.e. the last date at which this activity can start without harming the project.</a:t>
            </a:r>
          </a:p>
          <a:p>
            <a:pPr marL="0" indent="0">
              <a:buNone/>
            </a:pPr>
            <a:endParaRPr lang="en-US" dirty="0"/>
          </a:p>
          <a:p>
            <a:pPr marL="0" indent="0">
              <a:buNone/>
              <a:tabLst>
                <a:tab pos="358775" algn="l"/>
                <a:tab pos="715963" algn="l"/>
                <a:tab pos="1074738" algn="l"/>
                <a:tab pos="1438275" algn="l"/>
                <a:tab pos="1795463" algn="l"/>
                <a:tab pos="2154238" algn="l"/>
              </a:tabLst>
            </a:pPr>
            <a:r>
              <a:rPr lang="en-US" dirty="0"/>
              <a:t>Calculate early dates:</a:t>
            </a:r>
          </a:p>
          <a:p>
            <a:pPr marL="0" indent="0">
              <a:buNone/>
              <a:tabLst>
                <a:tab pos="358775" algn="l"/>
                <a:tab pos="715963" algn="l"/>
                <a:tab pos="1074738" algn="l"/>
                <a:tab pos="1438275" algn="l"/>
                <a:tab pos="1795463" algn="l"/>
                <a:tab pos="2154238" algn="l"/>
              </a:tabLst>
            </a:pPr>
            <a:r>
              <a:rPr lang="en-US" dirty="0"/>
              <a:t>	early-date(beginning of the project) = 0</a:t>
            </a:r>
          </a:p>
          <a:p>
            <a:pPr marL="0" indent="0">
              <a:buNone/>
              <a:tabLst>
                <a:tab pos="358775" algn="l"/>
                <a:tab pos="715963" algn="l"/>
                <a:tab pos="1074738" algn="l"/>
                <a:tab pos="1438275" algn="l"/>
                <a:tab pos="1795463" algn="l"/>
                <a:tab pos="2154238" algn="l"/>
              </a:tabLst>
            </a:pPr>
            <a:r>
              <a:rPr lang="en-US" dirty="0"/>
              <a:t>	while there is a non treated node</a:t>
            </a:r>
          </a:p>
          <a:p>
            <a:pPr marL="0" indent="0">
              <a:buNone/>
              <a:tabLst>
                <a:tab pos="358775" algn="l"/>
                <a:tab pos="715963" algn="l"/>
                <a:tab pos="1074738" algn="l"/>
                <a:tab pos="1438275" algn="l"/>
                <a:tab pos="1795463" algn="l"/>
                <a:tab pos="2154238" algn="l"/>
              </a:tabLst>
            </a:pPr>
            <a:r>
              <a:rPr lang="en-US" dirty="0"/>
              <a:t>		Find a node N whose all predecessors are treated</a:t>
            </a:r>
          </a:p>
          <a:p>
            <a:pPr marL="0" indent="0">
              <a:buNone/>
              <a:tabLst>
                <a:tab pos="358775" algn="l"/>
                <a:tab pos="715963" algn="l"/>
                <a:tab pos="1074738" algn="l"/>
                <a:tab pos="1438275" algn="l"/>
                <a:tab pos="1795463" algn="l"/>
                <a:tab pos="2154238" algn="l"/>
              </a:tabLst>
            </a:pPr>
            <a:r>
              <a:rPr lang="en-US" dirty="0"/>
              <a:t>		Set the early date of N as the maximum over its predecessors of the early date 		of the predecessor, plus the length of the edge joining them.</a:t>
            </a:r>
          </a:p>
          <a:p>
            <a:pPr marL="0" indent="0">
              <a:buNone/>
              <a:tabLst>
                <a:tab pos="358775" algn="l"/>
                <a:tab pos="715963" algn="l"/>
                <a:tab pos="1074738" algn="l"/>
                <a:tab pos="1438275" algn="l"/>
                <a:tab pos="1795463" algn="l"/>
                <a:tab pos="2154238" algn="l"/>
              </a:tabLst>
            </a:pPr>
            <a:endParaRPr lang="en-US" dirty="0"/>
          </a:p>
          <a:p>
            <a:pPr marL="0" indent="0">
              <a:buNone/>
              <a:tabLst>
                <a:tab pos="358775" algn="l"/>
                <a:tab pos="715963" algn="l"/>
                <a:tab pos="1074738" algn="l"/>
                <a:tab pos="1438275" algn="l"/>
                <a:tab pos="1795463" algn="l"/>
                <a:tab pos="2154238" algn="l"/>
              </a:tabLst>
            </a:pPr>
            <a:r>
              <a:rPr lang="en-US" dirty="0"/>
              <a:t>Calculate late dates, proceed in the same way, but backward from the node representing the completion of the project (considering that the late date for this node is its early date).</a:t>
            </a:r>
          </a:p>
        </p:txBody>
      </p:sp>
    </p:spTree>
    <p:extLst>
      <p:ext uri="{BB962C8B-B14F-4D97-AF65-F5344CB8AC3E}">
        <p14:creationId xmlns:p14="http://schemas.microsoft.com/office/powerpoint/2010/main" val="39042873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4CC179-5268-4242-8B4E-6740288EE79C}"/>
              </a:ext>
            </a:extLst>
          </p:cNvPr>
          <p:cNvSpPr>
            <a:spLocks noGrp="1"/>
          </p:cNvSpPr>
          <p:nvPr>
            <p:ph type="title"/>
          </p:nvPr>
        </p:nvSpPr>
        <p:spPr/>
        <p:txBody>
          <a:bodyPr/>
          <a:lstStyle/>
          <a:p>
            <a:r>
              <a:rPr lang="en-US" dirty="0"/>
              <a:t>Application</a:t>
            </a:r>
          </a:p>
        </p:txBody>
      </p:sp>
      <p:sp>
        <p:nvSpPr>
          <p:cNvPr id="3" name="Content Placeholder 2">
            <a:extLst>
              <a:ext uri="{FF2B5EF4-FFF2-40B4-BE49-F238E27FC236}">
                <a16:creationId xmlns:a16="http://schemas.microsoft.com/office/drawing/2014/main" id="{4CCE4CC3-995E-4846-8902-71521E103C7F}"/>
              </a:ext>
            </a:extLst>
          </p:cNvPr>
          <p:cNvSpPr>
            <a:spLocks noGrp="1"/>
          </p:cNvSpPr>
          <p:nvPr>
            <p:ph idx="1"/>
          </p:nvPr>
        </p:nvSpPr>
        <p:spPr/>
        <p:txBody>
          <a:bodyPr/>
          <a:lstStyle/>
          <a:p>
            <a:pPr marL="0" indent="0">
              <a:buNone/>
            </a:pPr>
            <a:r>
              <a:rPr lang="en-US" dirty="0"/>
              <a:t>The </a:t>
            </a:r>
            <a:r>
              <a:rPr lang="en-US" b="1" dirty="0">
                <a:solidFill>
                  <a:srgbClr val="0070C0"/>
                </a:solidFill>
              </a:rPr>
              <a:t>PERT method</a:t>
            </a:r>
            <a:r>
              <a:rPr lang="en-US" dirty="0"/>
              <a:t> is a tool for </a:t>
            </a:r>
            <a:r>
              <a:rPr lang="en-US" b="1" dirty="0">
                <a:solidFill>
                  <a:srgbClr val="0070C0"/>
                </a:solidFill>
              </a:rPr>
              <a:t>project management</a:t>
            </a:r>
            <a:r>
              <a:rPr lang="en-US" dirty="0"/>
              <a:t>. In this chapter, we assumed that durations of tasks were deterministic. In real-life applications, it is hardly the case. Therefore, uncertainties are taken into account by introducing </a:t>
            </a:r>
            <a:r>
              <a:rPr lang="en-US" b="1" dirty="0">
                <a:solidFill>
                  <a:srgbClr val="0070C0"/>
                </a:solidFill>
              </a:rPr>
              <a:t>probability distributions</a:t>
            </a:r>
            <a:r>
              <a:rPr lang="en-US" dirty="0"/>
              <a:t> on durations. The PERT method is </a:t>
            </a:r>
            <a:r>
              <a:rPr lang="en-US" i="1" dirty="0"/>
              <a:t>de facto</a:t>
            </a:r>
            <a:r>
              <a:rPr lang="en-US" dirty="0"/>
              <a:t> a </a:t>
            </a:r>
            <a:r>
              <a:rPr lang="en-US" b="1" dirty="0">
                <a:solidFill>
                  <a:srgbClr val="0070C0"/>
                </a:solidFill>
              </a:rPr>
              <a:t>statistical tool</a:t>
            </a:r>
            <a:r>
              <a:rPr lang="en-US" dirty="0"/>
              <a:t>.</a:t>
            </a:r>
          </a:p>
          <a:p>
            <a:pPr marL="0" indent="0">
              <a:buNone/>
            </a:pPr>
            <a:endParaRPr lang="en-US" dirty="0"/>
          </a:p>
          <a:p>
            <a:pPr marL="0" indent="0">
              <a:buNone/>
            </a:pPr>
            <a:r>
              <a:rPr lang="en-US" dirty="0"/>
              <a:t>Note that during project executions, things never execute as scheduled. This can be due to ambiguity resulting from subjective estimates that are prone to human errors or can be the result of variability arising from unexpected events or risks. Therefore, the PERT diagram should be </a:t>
            </a:r>
            <a:r>
              <a:rPr lang="en-US"/>
              <a:t>dynamically re-organized </a:t>
            </a:r>
            <a:r>
              <a:rPr lang="en-US" dirty="0"/>
              <a:t>and re-assessed.</a:t>
            </a:r>
          </a:p>
        </p:txBody>
      </p:sp>
      <p:sp>
        <p:nvSpPr>
          <p:cNvPr id="4" name="Slide Number Placeholder 3">
            <a:extLst>
              <a:ext uri="{FF2B5EF4-FFF2-40B4-BE49-F238E27FC236}">
                <a16:creationId xmlns:a16="http://schemas.microsoft.com/office/drawing/2014/main" id="{4E773F41-93A2-4681-AEC1-B3854A2FD98A}"/>
              </a:ext>
            </a:extLst>
          </p:cNvPr>
          <p:cNvSpPr>
            <a:spLocks noGrp="1"/>
          </p:cNvSpPr>
          <p:nvPr>
            <p:ph type="sldNum" sz="quarter" idx="12"/>
          </p:nvPr>
        </p:nvSpPr>
        <p:spPr/>
        <p:txBody>
          <a:bodyPr/>
          <a:lstStyle/>
          <a:p>
            <a:fld id="{EAAA5C85-0791-484A-B060-9052AD9ABE81}" type="slidenum">
              <a:rPr lang="en-US" smtClean="0"/>
              <a:t>6</a:t>
            </a:fld>
            <a:endParaRPr lang="en-US"/>
          </a:p>
        </p:txBody>
      </p:sp>
    </p:spTree>
    <p:extLst>
      <p:ext uri="{BB962C8B-B14F-4D97-AF65-F5344CB8AC3E}">
        <p14:creationId xmlns:p14="http://schemas.microsoft.com/office/powerpoint/2010/main" val="9056440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00B9016-A018-40CF-B852-98611051ACF9}"/>
              </a:ext>
            </a:extLst>
          </p:cNvPr>
          <p:cNvSpPr>
            <a:spLocks noGrp="1"/>
          </p:cNvSpPr>
          <p:nvPr>
            <p:ph type="title"/>
          </p:nvPr>
        </p:nvSpPr>
        <p:spPr/>
        <p:txBody>
          <a:bodyPr/>
          <a:lstStyle/>
          <a:p>
            <a:r>
              <a:rPr lang="en-US" dirty="0"/>
              <a:t>Triangular Distribution</a:t>
            </a:r>
          </a:p>
        </p:txBody>
      </p:sp>
      <p:sp>
        <p:nvSpPr>
          <p:cNvPr id="4" name="Slide Number Placeholder 3">
            <a:extLst>
              <a:ext uri="{FF2B5EF4-FFF2-40B4-BE49-F238E27FC236}">
                <a16:creationId xmlns:a16="http://schemas.microsoft.com/office/drawing/2014/main" id="{DECDEE34-5634-4010-9B16-A3DFF17D95AC}"/>
              </a:ext>
            </a:extLst>
          </p:cNvPr>
          <p:cNvSpPr>
            <a:spLocks noGrp="1"/>
          </p:cNvSpPr>
          <p:nvPr>
            <p:ph type="sldNum" sz="quarter" idx="12"/>
          </p:nvPr>
        </p:nvSpPr>
        <p:spPr/>
        <p:txBody>
          <a:bodyPr/>
          <a:lstStyle/>
          <a:p>
            <a:fld id="{EAAA5C85-0791-484A-B060-9052AD9ABE81}" type="slidenum">
              <a:rPr lang="en-US" smtClean="0"/>
              <a:t>7</a:t>
            </a:fld>
            <a:endParaRPr lang="en-US"/>
          </a:p>
        </p:txBody>
      </p:sp>
      <p:cxnSp>
        <p:nvCxnSpPr>
          <p:cNvPr id="7" name="Straight Connector 6">
            <a:extLst>
              <a:ext uri="{FF2B5EF4-FFF2-40B4-BE49-F238E27FC236}">
                <a16:creationId xmlns:a16="http://schemas.microsoft.com/office/drawing/2014/main" id="{59C1ED9E-D14B-482B-B8E0-C3F0D057C4A1}"/>
              </a:ext>
            </a:extLst>
          </p:cNvPr>
          <p:cNvCxnSpPr/>
          <p:nvPr/>
        </p:nvCxnSpPr>
        <p:spPr>
          <a:xfrm>
            <a:off x="1835696" y="3275692"/>
            <a:ext cx="597666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19B06305-8771-47E6-BBBB-2C7E7D562068}"/>
              </a:ext>
            </a:extLst>
          </p:cNvPr>
          <p:cNvCxnSpPr/>
          <p:nvPr/>
        </p:nvCxnSpPr>
        <p:spPr>
          <a:xfrm flipV="1">
            <a:off x="2987824" y="1979548"/>
            <a:ext cx="792088" cy="129614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600E3825-0BD7-411F-8FA4-A68A7BA9DA87}"/>
              </a:ext>
            </a:extLst>
          </p:cNvPr>
          <p:cNvCxnSpPr>
            <a:cxnSpLocks/>
          </p:cNvCxnSpPr>
          <p:nvPr/>
        </p:nvCxnSpPr>
        <p:spPr>
          <a:xfrm>
            <a:off x="3779912" y="1979548"/>
            <a:ext cx="3024336" cy="129614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8564E4C5-1F48-4116-BF39-AD2FCCECCBE5}"/>
              </a:ext>
            </a:extLst>
          </p:cNvPr>
          <p:cNvSpPr txBox="1"/>
          <p:nvPr/>
        </p:nvSpPr>
        <p:spPr>
          <a:xfrm>
            <a:off x="2267744" y="3275692"/>
            <a:ext cx="1641603" cy="369332"/>
          </a:xfrm>
          <a:prstGeom prst="rect">
            <a:avLst/>
          </a:prstGeom>
          <a:noFill/>
        </p:spPr>
        <p:txBody>
          <a:bodyPr wrap="none" rtlCol="0">
            <a:spAutoFit/>
          </a:bodyPr>
          <a:lstStyle/>
          <a:p>
            <a:r>
              <a:rPr lang="en-US" dirty="0"/>
              <a:t>minimum value</a:t>
            </a:r>
          </a:p>
        </p:txBody>
      </p:sp>
      <p:sp>
        <p:nvSpPr>
          <p:cNvPr id="15" name="TextBox 14">
            <a:extLst>
              <a:ext uri="{FF2B5EF4-FFF2-40B4-BE49-F238E27FC236}">
                <a16:creationId xmlns:a16="http://schemas.microsoft.com/office/drawing/2014/main" id="{E9D992AF-E1F4-4D06-B11C-6E3524524C2B}"/>
              </a:ext>
            </a:extLst>
          </p:cNvPr>
          <p:cNvSpPr txBox="1"/>
          <p:nvPr/>
        </p:nvSpPr>
        <p:spPr>
          <a:xfrm>
            <a:off x="6235474" y="3275692"/>
            <a:ext cx="1674754" cy="369332"/>
          </a:xfrm>
          <a:prstGeom prst="rect">
            <a:avLst/>
          </a:prstGeom>
          <a:noFill/>
        </p:spPr>
        <p:txBody>
          <a:bodyPr wrap="none" rtlCol="0">
            <a:spAutoFit/>
          </a:bodyPr>
          <a:lstStyle/>
          <a:p>
            <a:r>
              <a:rPr lang="en-US" dirty="0"/>
              <a:t>maximum value</a:t>
            </a:r>
          </a:p>
        </p:txBody>
      </p:sp>
      <p:sp>
        <p:nvSpPr>
          <p:cNvPr id="16" name="TextBox 15">
            <a:extLst>
              <a:ext uri="{FF2B5EF4-FFF2-40B4-BE49-F238E27FC236}">
                <a16:creationId xmlns:a16="http://schemas.microsoft.com/office/drawing/2014/main" id="{F26DADBD-402E-4EE1-8B22-2DA13672CF8E}"/>
              </a:ext>
            </a:extLst>
          </p:cNvPr>
          <p:cNvSpPr txBox="1"/>
          <p:nvPr/>
        </p:nvSpPr>
        <p:spPr>
          <a:xfrm>
            <a:off x="3415870" y="1603232"/>
            <a:ext cx="728084" cy="369332"/>
          </a:xfrm>
          <a:prstGeom prst="rect">
            <a:avLst/>
          </a:prstGeom>
          <a:noFill/>
        </p:spPr>
        <p:txBody>
          <a:bodyPr wrap="none" rtlCol="0">
            <a:spAutoFit/>
          </a:bodyPr>
          <a:lstStyle/>
          <a:p>
            <a:r>
              <a:rPr lang="en-US" dirty="0"/>
              <a:t>mode</a:t>
            </a:r>
          </a:p>
        </p:txBody>
      </p:sp>
    </p:spTree>
    <p:extLst>
      <p:ext uri="{BB962C8B-B14F-4D97-AF65-F5344CB8AC3E}">
        <p14:creationId xmlns:p14="http://schemas.microsoft.com/office/powerpoint/2010/main" val="4196334062"/>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2700">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105</TotalTime>
  <Words>624</Words>
  <Application>Microsoft Office PowerPoint</Application>
  <PresentationFormat>On-screen Show (4:3)</PresentationFormat>
  <Paragraphs>114</Paragraphs>
  <Slides>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Calibri</vt:lpstr>
      <vt:lpstr>Thème Office</vt:lpstr>
      <vt:lpstr>Air Pollution Control Equipment</vt:lpstr>
      <vt:lpstr>Air Pollution Control Equipment</vt:lpstr>
      <vt:lpstr>PERT Method</vt:lpstr>
      <vt:lpstr>PERT Diagram</vt:lpstr>
      <vt:lpstr>Early and Late dates</vt:lpstr>
      <vt:lpstr>Application</vt:lpstr>
      <vt:lpstr>Triangular Distribution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Antoine Rauzy</dc:creator>
  <cp:lastModifiedBy>Antoine Rauzy</cp:lastModifiedBy>
  <cp:revision>1267</cp:revision>
  <dcterms:created xsi:type="dcterms:W3CDTF">2013-12-05T10:59:31Z</dcterms:created>
  <dcterms:modified xsi:type="dcterms:W3CDTF">2022-02-25T12:38:11Z</dcterms:modified>
</cp:coreProperties>
</file>